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e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7.xml" ContentType="application/vnd.openxmlformats-officedocument.drawingml.char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87" r:id="rId3"/>
    <p:sldId id="385" r:id="rId4"/>
    <p:sldId id="390" r:id="rId5"/>
    <p:sldId id="369" r:id="rId6"/>
    <p:sldId id="342" r:id="rId7"/>
    <p:sldId id="289" r:id="rId8"/>
    <p:sldId id="290" r:id="rId9"/>
    <p:sldId id="304" r:id="rId10"/>
    <p:sldId id="307" r:id="rId11"/>
    <p:sldId id="305" r:id="rId12"/>
    <p:sldId id="312" r:id="rId13"/>
    <p:sldId id="311" r:id="rId14"/>
    <p:sldId id="308" r:id="rId15"/>
    <p:sldId id="392" r:id="rId16"/>
    <p:sldId id="313" r:id="rId17"/>
    <p:sldId id="334" r:id="rId18"/>
    <p:sldId id="336" r:id="rId19"/>
    <p:sldId id="26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laji v. Accounts" initials="bvA" lastIdx="7" clrIdx="0">
    <p:extLst>
      <p:ext uri="{19B8F6BF-5375-455C-9EA6-DF929625EA0E}">
        <p15:presenceInfo xmlns:p15="http://schemas.microsoft.com/office/powerpoint/2012/main" userId="S-1-5-21-2251041366-2223683283-2018552799-20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E6A80C"/>
    <a:srgbClr val="FFC000"/>
    <a:srgbClr val="FEFEFE"/>
    <a:srgbClr val="0069B8"/>
    <a:srgbClr val="2E6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35108471216033E-2"/>
          <c:y val="4.2923208155944283E-2"/>
          <c:w val="0.8965300151834984"/>
          <c:h val="0.627291955942997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PBT</c:v>
                </c:pt>
              </c:strCache>
            </c:strRef>
          </c:tx>
          <c:spPr>
            <a:solidFill>
              <a:srgbClr val="E6A80C"/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-4.9759235823514441E-3"/>
                  <c:y val="-2.4546691544083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CD-42EE-82E1-18AF536157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FY21</c:v>
                </c:pt>
                <c:pt idx="1">
                  <c:v>FY22</c:v>
                </c:pt>
              </c:strCache>
            </c:strRef>
          </c:cat>
          <c:val>
            <c:numRef>
              <c:f>Sheet1!$B$2:$B$3</c:f>
              <c:numCache>
                <c:formatCode>#,##0.0_ ;\-#,##0.0\ </c:formatCode>
                <c:ptCount val="2"/>
                <c:pt idx="0">
                  <c:v>591.4</c:v>
                </c:pt>
                <c:pt idx="1">
                  <c:v>1147.9000000000001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97-471C-8455-E6A19BABC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axId val="63086976"/>
        <c:axId val="6308851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PBT Margin %</c:v>
                </c:pt>
              </c:strCache>
            </c:strRef>
          </c:tx>
          <c:spPr>
            <a:ln>
              <a:solidFill>
                <a:srgbClr val="4F6F39"/>
              </a:solidFill>
            </a:ln>
          </c:spPr>
          <c:marker>
            <c:spPr>
              <a:solidFill>
                <a:srgbClr val="4F6F39"/>
              </a:solidFill>
              <a:ln>
                <a:solidFill>
                  <a:srgbClr val="4F6F39"/>
                </a:solidFill>
              </a:ln>
            </c:spPr>
          </c:marker>
          <c:dLbls>
            <c:dLbl>
              <c:idx val="1"/>
              <c:layout>
                <c:manualLayout>
                  <c:x val="-0.10452182157983624"/>
                  <c:y val="-6.02788787638260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97-471C-8455-E6A19BABC7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FY21</c:v>
                </c:pt>
                <c:pt idx="1">
                  <c:v>FY22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9.0999999999999998E-2</c:v>
                </c:pt>
                <c:pt idx="1">
                  <c:v>0.13200000000000001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197-471C-8455-E6A19BABC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100032"/>
        <c:axId val="63090048"/>
      </c:lineChart>
      <c:catAx>
        <c:axId val="63086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3088512"/>
        <c:crosses val="autoZero"/>
        <c:auto val="1"/>
        <c:lblAlgn val="ctr"/>
        <c:lblOffset val="100"/>
        <c:noMultiLvlLbl val="0"/>
      </c:catAx>
      <c:valAx>
        <c:axId val="63088512"/>
        <c:scaling>
          <c:orientation val="minMax"/>
          <c:max val="2000"/>
          <c:min val="0"/>
        </c:scaling>
        <c:delete val="0"/>
        <c:axPos val="l"/>
        <c:numFmt formatCode="#,##0.0_ ;\-#,##0.0\ " sourceLinked="1"/>
        <c:majorTickMark val="out"/>
        <c:minorTickMark val="none"/>
        <c:tickLblPos val="none"/>
        <c:spPr>
          <a:ln>
            <a:noFill/>
          </a:ln>
        </c:spPr>
        <c:crossAx val="63086976"/>
        <c:crosses val="autoZero"/>
        <c:crossBetween val="between"/>
      </c:valAx>
      <c:valAx>
        <c:axId val="63090048"/>
        <c:scaling>
          <c:orientation val="minMax"/>
          <c:max val="0.2"/>
          <c:min val="-0.1"/>
        </c:scaling>
        <c:delete val="0"/>
        <c:axPos val="r"/>
        <c:numFmt formatCode="0.0%" sourceLinked="1"/>
        <c:majorTickMark val="out"/>
        <c:minorTickMark val="none"/>
        <c:tickLblPos val="none"/>
        <c:spPr>
          <a:ln>
            <a:noFill/>
          </a:ln>
        </c:spPr>
        <c:crossAx val="63100032"/>
        <c:crosses val="max"/>
        <c:crossBetween val="between"/>
      </c:valAx>
      <c:catAx>
        <c:axId val="63100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6309004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34992408250927E-2"/>
          <c:y val="0"/>
          <c:w val="0.8965300151834984"/>
          <c:h val="0.69702499125033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EBITDA</c:v>
                </c:pt>
              </c:strCache>
            </c:strRef>
          </c:tx>
          <c:spPr>
            <a:solidFill>
              <a:srgbClr val="E6A80C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FY21</c:v>
                </c:pt>
                <c:pt idx="1">
                  <c:v>FY22</c:v>
                </c:pt>
              </c:strCache>
            </c:strRef>
          </c:cat>
          <c:val>
            <c:numRef>
              <c:f>Sheet1!$B$2:$B$3</c:f>
              <c:numCache>
                <c:formatCode>#,##0.0_ ;\-#,##0.0\ </c:formatCode>
                <c:ptCount val="2"/>
                <c:pt idx="0">
                  <c:v>1072</c:v>
                </c:pt>
                <c:pt idx="1">
                  <c:v>1528.2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4F-4E6F-BFCA-9FCD517266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axId val="63306368"/>
        <c:axId val="6502028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EBITDA Margin %</c:v>
                </c:pt>
              </c:strCache>
            </c:strRef>
          </c:tx>
          <c:spPr>
            <a:ln>
              <a:solidFill>
                <a:srgbClr val="4F6F39"/>
              </a:solidFill>
            </a:ln>
          </c:spPr>
          <c:marker>
            <c:spPr>
              <a:solidFill>
                <a:srgbClr val="4F6F39"/>
              </a:solidFill>
              <a:ln>
                <a:solidFill>
                  <a:srgbClr val="4F6F39"/>
                </a:solidFill>
              </a:ln>
            </c:spPr>
          </c:marker>
          <c:dLbls>
            <c:dLbl>
              <c:idx val="1"/>
              <c:layout>
                <c:manualLayout>
                  <c:x val="-7.8868388780271928E-2"/>
                  <c:y val="-6.66898182655951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4F-4E6F-BFCA-9FCD517266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FY21</c:v>
                </c:pt>
                <c:pt idx="1">
                  <c:v>FY22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0.16400000000000001</c:v>
                </c:pt>
                <c:pt idx="1">
                  <c:v>0.17599999999999999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A4F-4E6F-BFCA-9FCD517266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023360"/>
        <c:axId val="65021824"/>
      </c:lineChart>
      <c:catAx>
        <c:axId val="63306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5020288"/>
        <c:crosses val="autoZero"/>
        <c:auto val="1"/>
        <c:lblAlgn val="ctr"/>
        <c:lblOffset val="100"/>
        <c:noMultiLvlLbl val="0"/>
      </c:catAx>
      <c:valAx>
        <c:axId val="65020288"/>
        <c:scaling>
          <c:orientation val="minMax"/>
          <c:max val="3000"/>
          <c:min val="0"/>
        </c:scaling>
        <c:delete val="0"/>
        <c:axPos val="l"/>
        <c:numFmt formatCode="#,##0.0_ ;\-#,##0.0\ " sourceLinked="1"/>
        <c:majorTickMark val="out"/>
        <c:minorTickMark val="none"/>
        <c:tickLblPos val="none"/>
        <c:spPr>
          <a:ln>
            <a:noFill/>
          </a:ln>
        </c:spPr>
        <c:crossAx val="63306368"/>
        <c:crosses val="autoZero"/>
        <c:crossBetween val="between"/>
      </c:valAx>
      <c:valAx>
        <c:axId val="65021824"/>
        <c:scaling>
          <c:orientation val="minMax"/>
          <c:max val="0.5"/>
          <c:min val="-0.4"/>
        </c:scaling>
        <c:delete val="0"/>
        <c:axPos val="r"/>
        <c:numFmt formatCode="0.0%" sourceLinked="1"/>
        <c:majorTickMark val="out"/>
        <c:minorTickMark val="none"/>
        <c:tickLblPos val="none"/>
        <c:spPr>
          <a:ln>
            <a:noFill/>
          </a:ln>
        </c:spPr>
        <c:crossAx val="65023360"/>
        <c:crosses val="max"/>
        <c:crossBetween val="between"/>
      </c:valAx>
      <c:catAx>
        <c:axId val="65023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6502182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34992408250927E-2"/>
          <c:y val="0.11753709917438294"/>
          <c:w val="0.8965300151834984"/>
          <c:h val="0.643778214492805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PAT</c:v>
                </c:pt>
              </c:strCache>
            </c:strRef>
          </c:tx>
          <c:spPr>
            <a:solidFill>
              <a:srgbClr val="E6A80C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FY21</c:v>
                </c:pt>
                <c:pt idx="1">
                  <c:v>FY22</c:v>
                </c:pt>
              </c:strCache>
            </c:strRef>
          </c:cat>
          <c:val>
            <c:numRef>
              <c:f>Sheet1!$B$2:$B$3</c:f>
              <c:numCache>
                <c:formatCode>#,##0.0_ ;\-#,##0.0\ </c:formatCode>
                <c:ptCount val="2"/>
                <c:pt idx="0">
                  <c:v>431.7</c:v>
                </c:pt>
                <c:pt idx="1">
                  <c:v>846.9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97-471C-8455-E6A19BABC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axId val="65072128"/>
        <c:axId val="6574156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PAT Margin %</c:v>
                </c:pt>
              </c:strCache>
            </c:strRef>
          </c:tx>
          <c:spPr>
            <a:ln>
              <a:solidFill>
                <a:srgbClr val="4F6F39"/>
              </a:solidFill>
            </a:ln>
          </c:spPr>
          <c:marker>
            <c:spPr>
              <a:solidFill>
                <a:srgbClr val="4F6F39"/>
              </a:solidFill>
              <a:ln>
                <a:solidFill>
                  <a:srgbClr val="4F6F39"/>
                </a:solidFill>
              </a:ln>
            </c:spPr>
          </c:marker>
          <c:dLbls>
            <c:dLbl>
              <c:idx val="0"/>
              <c:layout>
                <c:manualLayout>
                  <c:x val="-0.10901033973412112"/>
                  <c:y val="5.29843504577947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92-4C0B-954E-7B775FB28028}"/>
                </c:ext>
              </c:extLst>
            </c:dLbl>
            <c:dLbl>
              <c:idx val="1"/>
              <c:layout>
                <c:manualLayout>
                  <c:x val="-6.4714432921023954E-2"/>
                  <c:y val="-6.32548544035819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97-471C-8455-E6A19BABC7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FY21</c:v>
                </c:pt>
                <c:pt idx="1">
                  <c:v>FY22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5.6000000000000001E-2</c:v>
                </c:pt>
                <c:pt idx="1">
                  <c:v>9.8000000000000004E-2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197-471C-8455-E6A19BABC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806336"/>
        <c:axId val="65743104"/>
      </c:lineChart>
      <c:catAx>
        <c:axId val="65072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5741568"/>
        <c:crosses val="autoZero"/>
        <c:auto val="1"/>
        <c:lblAlgn val="ctr"/>
        <c:lblOffset val="100"/>
        <c:noMultiLvlLbl val="0"/>
      </c:catAx>
      <c:valAx>
        <c:axId val="65741568"/>
        <c:scaling>
          <c:orientation val="minMax"/>
          <c:max val="2500"/>
          <c:min val="0"/>
        </c:scaling>
        <c:delete val="0"/>
        <c:axPos val="l"/>
        <c:numFmt formatCode="#,##0.0_ ;\-#,##0.0\ " sourceLinked="1"/>
        <c:majorTickMark val="out"/>
        <c:minorTickMark val="none"/>
        <c:tickLblPos val="none"/>
        <c:spPr>
          <a:ln>
            <a:noFill/>
          </a:ln>
        </c:spPr>
        <c:crossAx val="65072128"/>
        <c:crosses val="autoZero"/>
        <c:crossBetween val="between"/>
      </c:valAx>
      <c:valAx>
        <c:axId val="65743104"/>
        <c:scaling>
          <c:orientation val="minMax"/>
          <c:max val="0.2"/>
          <c:min val="-0.22000000000000003"/>
        </c:scaling>
        <c:delete val="0"/>
        <c:axPos val="r"/>
        <c:numFmt formatCode="0.0%" sourceLinked="1"/>
        <c:majorTickMark val="out"/>
        <c:minorTickMark val="none"/>
        <c:tickLblPos val="none"/>
        <c:spPr>
          <a:ln>
            <a:noFill/>
          </a:ln>
        </c:spPr>
        <c:crossAx val="65806336"/>
        <c:crosses val="max"/>
        <c:crossBetween val="between"/>
      </c:valAx>
      <c:catAx>
        <c:axId val="65806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65743104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735108471216033E-2"/>
          <c:y val="8.605618723657997E-3"/>
          <c:w val="0.8965300151834984"/>
          <c:h val="0.69702499125033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Revenue</c:v>
                </c:pt>
              </c:strCache>
            </c:strRef>
          </c:tx>
          <c:spPr>
            <a:solidFill>
              <a:srgbClr val="E6A80C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FY21</c:v>
                </c:pt>
                <c:pt idx="1">
                  <c:v>FY22</c:v>
                </c:pt>
              </c:strCache>
            </c:strRef>
          </c:cat>
          <c:val>
            <c:numRef>
              <c:f>Sheet1!$B$2:$B$3</c:f>
              <c:numCache>
                <c:formatCode>#,##0.0_ ;\-#,##0.0\ </c:formatCode>
                <c:ptCount val="2"/>
                <c:pt idx="0">
                  <c:v>6531.9</c:v>
                </c:pt>
                <c:pt idx="1">
                  <c:v>8671.9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6A-4EE0-BE6D-A2ED18E912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axId val="63306368"/>
        <c:axId val="65020288"/>
      </c:barChart>
      <c:catAx>
        <c:axId val="63306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65020288"/>
        <c:crosses val="autoZero"/>
        <c:auto val="1"/>
        <c:lblAlgn val="ctr"/>
        <c:lblOffset val="100"/>
        <c:noMultiLvlLbl val="0"/>
      </c:catAx>
      <c:valAx>
        <c:axId val="65020288"/>
        <c:scaling>
          <c:orientation val="minMax"/>
          <c:max val="10000"/>
          <c:min val="0"/>
        </c:scaling>
        <c:delete val="0"/>
        <c:axPos val="l"/>
        <c:numFmt formatCode="#,##0.0_ ;\-#,##0.0\ " sourceLinked="1"/>
        <c:majorTickMark val="out"/>
        <c:minorTickMark val="none"/>
        <c:tickLblPos val="none"/>
        <c:spPr>
          <a:ln>
            <a:noFill/>
          </a:ln>
        </c:spPr>
        <c:crossAx val="63306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277766583470576E-2"/>
          <c:y val="8.4756380833446332E-2"/>
          <c:w val="0.93532407407407403"/>
          <c:h val="0.706394918867185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Garment Exports</c:v>
                </c:pt>
              </c:strCache>
            </c:strRef>
          </c:tx>
          <c:spPr>
            <a:solidFill>
              <a:srgbClr val="E6A80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FY21</c:v>
                </c:pt>
                <c:pt idx="1">
                  <c:v>FY22</c:v>
                </c:pt>
              </c:strCache>
            </c:strRef>
          </c:cat>
          <c:val>
            <c:numRef>
              <c:f>Sheet1!$B$2:$B$3</c:f>
              <c:numCache>
                <c:formatCode>#,##0.0</c:formatCode>
                <c:ptCount val="2"/>
                <c:pt idx="0">
                  <c:v>5368.7</c:v>
                </c:pt>
                <c:pt idx="1">
                  <c:v>7429.3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DE-4CCA-AF3F-F595BA4685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SPUK</c:v>
                </c:pt>
              </c:strCache>
            </c:strRef>
          </c:tx>
          <c:spPr>
            <a:solidFill>
              <a:srgbClr val="0069B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8240496704843733E-3"/>
                  <c:y val="2.3326306567066844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0D-4355-B760-0BB71CB2EEB2}"/>
                </c:ext>
              </c:extLst>
            </c:dLbl>
            <c:dLbl>
              <c:idx val="1"/>
              <c:layout>
                <c:manualLayout>
                  <c:x val="-3.4120248352421867E-3"/>
                  <c:y val="4.51521809477903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0D-4355-B760-0BB71CB2EE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FY21</c:v>
                </c:pt>
                <c:pt idx="1">
                  <c:v>FY22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 formatCode="General">
                  <c:v>768.1</c:v>
                </c:pt>
                <c:pt idx="1">
                  <c:v>762.4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DE-4CCA-AF3F-F595BA4685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Retail</c:v>
                </c:pt>
              </c:strCache>
            </c:strRef>
          </c:tx>
          <c:spPr>
            <a:solidFill>
              <a:srgbClr val="76B531"/>
            </a:solidFill>
          </c:spPr>
          <c:invertIfNegative val="0"/>
          <c:dLbls>
            <c:dLbl>
              <c:idx val="0"/>
              <c:layout>
                <c:manualLayout>
                  <c:x val="3.4120248352421606E-3"/>
                  <c:y val="2.189806237982946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C2-4320-90F5-24AF95A8E7EB}"/>
                </c:ext>
              </c:extLst>
            </c:dLbl>
            <c:dLbl>
              <c:idx val="1"/>
              <c:layout>
                <c:manualLayout>
                  <c:x val="4.5493664469894775E-3"/>
                  <c:y val="-3.11997116694965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FC-40AD-A4F7-606F740BE0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FY21</c:v>
                </c:pt>
                <c:pt idx="1">
                  <c:v>FY22</c:v>
                </c:pt>
              </c:strCache>
            </c:strRef>
          </c:cat>
          <c:val>
            <c:numRef>
              <c:f>Sheet1!$D$2:$D$3</c:f>
              <c:numCache>
                <c:formatCode>#,##0.0</c:formatCode>
                <c:ptCount val="2"/>
                <c:pt idx="0">
                  <c:v>395</c:v>
                </c:pt>
                <c:pt idx="1">
                  <c:v>480.2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C2-4320-90F5-24AF95A8E7E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0"/>
        <c:overlap val="100"/>
        <c:axId val="78689408"/>
        <c:axId val="78690944"/>
      </c:barChart>
      <c:catAx>
        <c:axId val="786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pPr>
            <a:endParaRPr lang="en-US"/>
          </a:p>
        </c:txPr>
        <c:crossAx val="78690944"/>
        <c:crosses val="autoZero"/>
        <c:auto val="1"/>
        <c:lblAlgn val="ctr"/>
        <c:lblOffset val="100"/>
        <c:noMultiLvlLbl val="0"/>
      </c:catAx>
      <c:valAx>
        <c:axId val="78690944"/>
        <c:scaling>
          <c:orientation val="minMax"/>
          <c:max val="1000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" sourceLinked="1"/>
        <c:majorTickMark val="out"/>
        <c:minorTickMark val="none"/>
        <c:tickLblPos val="none"/>
        <c:spPr>
          <a:ln>
            <a:noFill/>
          </a:ln>
        </c:spPr>
        <c:crossAx val="7868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278240740740727E-2"/>
          <c:y val="0.8573128885205139"/>
          <c:w val="0.92000736137641603"/>
          <c:h val="7.10471655443846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en-IN" sz="900" dirty="0"/>
              <a:t>SPAL</a:t>
            </a:r>
            <a:r>
              <a:rPr lang="en-IN" sz="900" baseline="0" dirty="0"/>
              <a:t> – EXPORTS VOLUMES SOLD IN MILLION</a:t>
            </a:r>
            <a:endParaRPr lang="en-US" sz="900" dirty="0"/>
          </a:p>
        </c:rich>
      </c:tx>
      <c:layout>
        <c:manualLayout>
          <c:xMode val="edge"/>
          <c:yMode val="edge"/>
          <c:x val="0.13797656824260185"/>
          <c:y val="1.7621658822484683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4521475567867309E-2"/>
          <c:y val="0.34523257814581298"/>
          <c:w val="0.9013407627905663"/>
          <c:h val="0.47067520091466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Exports Volumes sold of Knitted garments</c:v>
                </c:pt>
              </c:strCache>
            </c:strRef>
          </c:tx>
          <c:spPr>
            <a:solidFill>
              <a:srgbClr val="0069B8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4D6-4754-8406-EB1C11B5A6D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481-4D36-ABCB-D08CB68E977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F3F-475A-ACA9-5233BF443059}"/>
              </c:ext>
            </c:extLst>
          </c:dPt>
          <c:dPt>
            <c:idx val="5"/>
            <c:invertIfNegative val="0"/>
            <c:bubble3D val="0"/>
            <c:spPr>
              <a:solidFill>
                <a:srgbClr val="E6A80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9A8-4BA0-9D5C-B03FED69FC6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6"/>
                <c:pt idx="0">
                  <c:v>FY17</c:v>
                </c:pt>
                <c:pt idx="1">
                  <c:v>FY18</c:v>
                </c:pt>
                <c:pt idx="2">
                  <c:v>FY19</c:v>
                </c:pt>
                <c:pt idx="3">
                  <c:v>FY20</c:v>
                </c:pt>
                <c:pt idx="4">
                  <c:v>FY21</c:v>
                </c:pt>
                <c:pt idx="5">
                  <c:v>FY22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6"/>
                <c:pt idx="0">
                  <c:v>47.9</c:v>
                </c:pt>
                <c:pt idx="1">
                  <c:v>49.21</c:v>
                </c:pt>
                <c:pt idx="2">
                  <c:v>59.9</c:v>
                </c:pt>
                <c:pt idx="3">
                  <c:v>57.56</c:v>
                </c:pt>
                <c:pt idx="4">
                  <c:v>42.08</c:v>
                </c:pt>
                <c:pt idx="5" formatCode="General">
                  <c:v>50.2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81-4D36-ABCB-D08CB68E97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9398784"/>
        <c:axId val="79402112"/>
      </c:barChart>
      <c:catAx>
        <c:axId val="7939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402112"/>
        <c:crosses val="autoZero"/>
        <c:auto val="1"/>
        <c:lblAlgn val="ctr"/>
        <c:lblOffset val="100"/>
        <c:noMultiLvlLbl val="0"/>
      </c:catAx>
      <c:valAx>
        <c:axId val="7940211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79398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Shareholding Pattern</c:v>
                </c:pt>
              </c:strCache>
            </c:strRef>
          </c:tx>
          <c:dPt>
            <c:idx val="0"/>
            <c:bubble3D val="0"/>
            <c:spPr>
              <a:solidFill>
                <a:srgbClr val="0069B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6D-4B88-BCCE-960F1CB77696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6D-4B88-BCCE-960F1CB77696}"/>
              </c:ext>
            </c:extLst>
          </c:dPt>
          <c:dPt>
            <c:idx val="2"/>
            <c:bubble3D val="0"/>
            <c:spPr>
              <a:solidFill>
                <a:srgbClr val="E6A80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F6D-4B88-BCCE-960F1CB77696}"/>
              </c:ext>
            </c:extLst>
          </c:dPt>
          <c:dPt>
            <c:idx val="3"/>
            <c:bubble3D val="0"/>
            <c:spPr>
              <a:solidFill>
                <a:srgbClr val="FDC94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F6D-4B88-BCCE-960F1CB77696}"/>
              </c:ext>
            </c:extLst>
          </c:dPt>
          <c:dLbls>
            <c:dLbl>
              <c:idx val="0"/>
              <c:layout>
                <c:manualLayout>
                  <c:x val="9.8493421601187792E-2"/>
                  <c:y val="-0.3201856148491879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6D-4B88-BCCE-960F1CB77696}"/>
                </c:ext>
              </c:extLst>
            </c:dLbl>
            <c:dLbl>
              <c:idx val="1"/>
              <c:layout>
                <c:manualLayout>
                  <c:x val="-0.12179512401174178"/>
                  <c:y val="6.960556844547555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6D-4B88-BCCE-960F1CB77696}"/>
                </c:ext>
              </c:extLst>
            </c:dLbl>
            <c:dLbl>
              <c:idx val="2"/>
              <c:layout>
                <c:manualLayout>
                  <c:x val="-0.12089810017271158"/>
                  <c:y val="-0.1531322505800464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6D-4B88-BCCE-960F1CB7769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Promoters</c:v>
                </c:pt>
                <c:pt idx="1">
                  <c:v>Institutions</c:v>
                </c:pt>
                <c:pt idx="2">
                  <c:v>Non-Institutions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0.6169</c:v>
                </c:pt>
                <c:pt idx="1">
                  <c:v>0.16420000000000001</c:v>
                </c:pt>
                <c:pt idx="2">
                  <c:v>0.21889999999999998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F6D-4B88-BCCE-960F1CB7769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BF5A9-3839-4E24-8304-6CBF6244DE7E}" type="datetimeFigureOut">
              <a:rPr lang="en-IN" smtClean="0"/>
              <a:t>05-09-2022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FA5A3-A2FA-40C6-850D-A4A591E923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8894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5D387-FEA2-498D-99F4-4AFB61D82003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38130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5D387-FEA2-498D-99F4-4AFB61D82003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7619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5D387-FEA2-498D-99F4-4AFB61D82003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7619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5D387-FEA2-498D-99F4-4AFB61D82003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7619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5D387-FEA2-498D-99F4-4AFB61D82003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76196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5D387-FEA2-498D-99F4-4AFB61D82003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7619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5D387-FEA2-498D-99F4-4AFB61D82003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7619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5D387-FEA2-498D-99F4-4AFB61D82003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7619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5D387-FEA2-498D-99F4-4AFB61D82003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7619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5D387-FEA2-498D-99F4-4AFB61D82003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1737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5D387-FEA2-498D-99F4-4AFB61D82003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9262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5D387-FEA2-498D-99F4-4AFB61D82003}" type="slidenum">
              <a:rPr lang="en-IN" smtClean="0"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8970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5D387-FEA2-498D-99F4-4AFB61D82003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0782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5D387-FEA2-498D-99F4-4AFB61D82003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4191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5D387-FEA2-498D-99F4-4AFB61D82003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7934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5D387-FEA2-498D-99F4-4AFB61D82003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7619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5D387-FEA2-498D-99F4-4AFB61D82003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7619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35D387-FEA2-498D-99F4-4AFB61D82003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7619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BEFF2-C4CD-4F18-BC39-77721BEAA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766A8D-5D8A-4928-A27F-38D381E69D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6A226-DCEE-4E49-9B01-85889ADC1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DD81-B7FC-4BFE-B18C-EBD553AA823C}" type="datetimeFigureOut">
              <a:rPr lang="en-IN" smtClean="0"/>
              <a:t>05-09-2022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439ED-042F-4AC6-83B6-7430FA3E4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7A95A-2695-4777-9370-E7188DE5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849F-93AD-4E6E-9A4F-F4A1476F94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1951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F8CAA-B081-42F0-9D79-A3792BA9C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BD7CD4-F109-48DB-AC17-7B2653F88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8E4D9-84DC-4389-AC98-E1E4C5730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DD81-B7FC-4BFE-B18C-EBD553AA823C}" type="datetimeFigureOut">
              <a:rPr lang="en-IN" smtClean="0"/>
              <a:t>05-09-2022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69022-F070-4BA9-BBBA-8A01F8CEB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D69B1-105B-40DD-92B0-4D7DA0EBB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849F-93AD-4E6E-9A4F-F4A1476F94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252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0B7DAF-4DE4-41EB-9E05-F0E5ACEDAC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5DC84B-16E9-4D67-8C64-97E8FCD59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397BE-0FBB-4450-96EE-C40595B8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DD81-B7FC-4BFE-B18C-EBD553AA823C}" type="datetimeFigureOut">
              <a:rPr lang="en-IN" smtClean="0"/>
              <a:t>05-09-2022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1E40C-7ACD-4176-9CD2-D39E4D312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83295-4529-4645-8CC3-24BAE0735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849F-93AD-4E6E-9A4F-F4A1476F94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952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82834" y="6487096"/>
            <a:ext cx="2112293" cy="363856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D13ABF20-B95D-4A2B-8515-F654E87909E1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54F347-63E1-4BF9-9CE9-B1E19A7894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45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0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19D90-EFA5-48A2-919E-7DBEFC0C6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CC5A5-1BB5-4B02-B6AA-436322A9E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AE7B3-47A2-4964-BAD5-DFF68DD6C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DD81-B7FC-4BFE-B18C-EBD553AA823C}" type="datetimeFigureOut">
              <a:rPr lang="en-IN" smtClean="0"/>
              <a:t>05-09-2022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F3090-1B65-4270-BE8D-7D3FBF4A2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E18FF-1A2C-441B-9ABD-6D90CB9E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849F-93AD-4E6E-9A4F-F4A1476F94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255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DB569-4AAC-4F11-BB71-4EB0D62D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2DAF5-5342-472F-9F55-98F47CB68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C97CC-8C19-44E0-87E8-6B2CD3F0C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DD81-B7FC-4BFE-B18C-EBD553AA823C}" type="datetimeFigureOut">
              <a:rPr lang="en-IN" smtClean="0"/>
              <a:t>05-09-2022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41E4F-B8D1-4195-BB94-954ABB2AE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E1EDF-F6D6-4D63-8666-72103FE20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849F-93AD-4E6E-9A4F-F4A1476F94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234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CE144-0F4B-4FA2-96A7-89941B563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1F302-7E69-4B12-845E-786349F94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7592A-8626-4102-AACB-48362030B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7FBE8-E701-4766-98DB-D2F8A603E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DD81-B7FC-4BFE-B18C-EBD553AA823C}" type="datetimeFigureOut">
              <a:rPr lang="en-IN" smtClean="0"/>
              <a:t>05-09-2022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0647EE-AA7B-49D5-9729-8F946433A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1D6C97-3DA5-4A5A-8F41-2547B8FC7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849F-93AD-4E6E-9A4F-F4A1476F94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811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C0821-3AA8-4CD9-AEC4-232F5133A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E7804-D7C2-4E3C-B9A3-9DBC51F8F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670635-7798-4415-A05C-BC9AC6A17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832B64-5F78-4539-8D54-226E7748FE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FF33EB-1132-4488-9489-000CFB1170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52D32D-525A-45E7-8EA5-DADACE887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DD81-B7FC-4BFE-B18C-EBD553AA823C}" type="datetimeFigureOut">
              <a:rPr lang="en-IN" smtClean="0"/>
              <a:t>05-09-2022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AA8629-A9FA-4EFE-BB59-5B10E9F61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EABE4C-7693-4EF6-801A-3B849E1FF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849F-93AD-4E6E-9A4F-F4A1476F94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866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DF71F-521B-41A5-A7E2-AEC2C529E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E77BAB-12CD-4F32-915D-E44B595AA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DD81-B7FC-4BFE-B18C-EBD553AA823C}" type="datetimeFigureOut">
              <a:rPr lang="en-IN" smtClean="0"/>
              <a:t>05-09-2022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94C7BB-A5D8-43C1-8448-C8E77CE36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941E6-D42B-43FD-9D14-65222AB9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849F-93AD-4E6E-9A4F-F4A1476F94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467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6EF854-56CB-45C1-B1B2-DC2046B46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DD81-B7FC-4BFE-B18C-EBD553AA823C}" type="datetimeFigureOut">
              <a:rPr lang="en-IN" smtClean="0"/>
              <a:t>05-09-2022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4A44CB-8500-4BA3-9FFD-604DCEF42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C28FE-46FD-4A66-8FC5-D6938684F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849F-93AD-4E6E-9A4F-F4A1476F94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9842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DB0D8-569D-4EC3-A48A-37CAEB938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67C36-ACC5-4314-8F94-C28F70308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6457E-D8C3-4585-86F1-84249EA8C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E341-6B59-4DB8-969A-816A692A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DD81-B7FC-4BFE-B18C-EBD553AA823C}" type="datetimeFigureOut">
              <a:rPr lang="en-IN" smtClean="0"/>
              <a:t>05-09-2022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14DD04-E456-4F16-BD68-5B9858998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48C086-5FBA-4C1A-953F-CF9AF91C3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849F-93AD-4E6E-9A4F-F4A1476F94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0430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C5916-D838-4144-B6A1-66A22B6FE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22F54-AACE-4CEC-98A2-342353717A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4BB0A5-B962-4E94-B3D1-CBB59C3A9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367CE-B476-496B-8B24-C92090451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FDD81-B7FC-4BFE-B18C-EBD553AA823C}" type="datetimeFigureOut">
              <a:rPr lang="en-IN" smtClean="0"/>
              <a:t>05-09-2022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C657E-3EC5-42B5-BA0D-53156E46D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59FE77-A052-4910-9AF7-EE375919D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849F-93AD-4E6E-9A4F-F4A1476F94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1297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42DB04-7A0A-4ED7-BAEF-6CC1B95E1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1066B6-FABC-4C7D-8588-370E680F2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9E056-3EFB-449F-BAC9-4DBEDE40DF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FDD81-B7FC-4BFE-B18C-EBD553AA823C}" type="datetimeFigureOut">
              <a:rPr lang="en-IN" smtClean="0"/>
              <a:t>05-09-2022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09B58-C705-49A3-B4E8-92A63BAE1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394D7-718F-42EF-935F-98B77B7C22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3849F-93AD-4E6E-9A4F-F4A1476F94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682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09600" y="2259330"/>
            <a:ext cx="9326880" cy="1325880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 </a:t>
            </a: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919834" y="6321312"/>
            <a:ext cx="2560320" cy="32891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1200" dirty="0"/>
          </a:p>
        </p:txBody>
      </p:sp>
      <p:sp>
        <p:nvSpPr>
          <p:cNvPr id="4" name="Rectangle 3"/>
          <p:cNvSpPr/>
          <p:nvPr/>
        </p:nvSpPr>
        <p:spPr>
          <a:xfrm>
            <a:off x="911280" y="4984416"/>
            <a:ext cx="2160300" cy="1336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 dirty="0"/>
          </a:p>
        </p:txBody>
      </p:sp>
      <p:pic>
        <p:nvPicPr>
          <p:cNvPr id="10" name="Picture 9" descr="A picture containing screenshot&#10;&#10;Description generated with high confidence">
            <a:extLst>
              <a:ext uri="{FF2B5EF4-FFF2-40B4-BE49-F238E27FC236}">
                <a16:creationId xmlns:a16="http://schemas.microsoft.com/office/drawing/2014/main" id="{ECCD625E-B0DB-46DE-A5C2-28BA39E09C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DF93FD-BD49-47DE-81E5-C5479421BE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7" t="51113" r="3475" b="27466"/>
          <a:stretch/>
        </p:blipFill>
        <p:spPr>
          <a:xfrm>
            <a:off x="6830393" y="2233670"/>
            <a:ext cx="3446424" cy="146900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7435D36-1373-421A-AC7F-7CC695C1BCB0}"/>
              </a:ext>
            </a:extLst>
          </p:cNvPr>
          <p:cNvSpPr txBox="1"/>
          <p:nvPr/>
        </p:nvSpPr>
        <p:spPr>
          <a:xfrm>
            <a:off x="7261800" y="2109631"/>
            <a:ext cx="4320600" cy="2102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2880" b="1" dirty="0">
                <a:solidFill>
                  <a:srgbClr val="0069B8"/>
                </a:solidFill>
              </a:rPr>
              <a:t>S.P.APPARELS LIMITED</a:t>
            </a:r>
          </a:p>
          <a:p>
            <a:pPr algn="ctr">
              <a:lnSpc>
                <a:spcPct val="150000"/>
              </a:lnSpc>
            </a:pPr>
            <a:r>
              <a:rPr lang="en-IN" sz="2160" b="1" dirty="0">
                <a:solidFill>
                  <a:schemeClr val="bg1"/>
                </a:solidFill>
              </a:rPr>
              <a:t>FY 2021 - 2022</a:t>
            </a:r>
          </a:p>
          <a:p>
            <a:pPr algn="ctr">
              <a:lnSpc>
                <a:spcPct val="150000"/>
              </a:lnSpc>
            </a:pPr>
            <a:r>
              <a:rPr lang="en-IN" sz="2160" b="1" dirty="0">
                <a:solidFill>
                  <a:schemeClr val="bg1"/>
                </a:solidFill>
              </a:rPr>
              <a:t>AGM PRESENTATION</a:t>
            </a:r>
          </a:p>
          <a:p>
            <a:pPr algn="ctr">
              <a:lnSpc>
                <a:spcPct val="150000"/>
              </a:lnSpc>
            </a:pPr>
            <a:r>
              <a:rPr lang="en-IN" sz="1680" dirty="0">
                <a:solidFill>
                  <a:schemeClr val="bg1"/>
                </a:solidFill>
              </a:rPr>
              <a:t>September 2022</a:t>
            </a:r>
            <a:endParaRPr lang="en-US" sz="192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843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3ABF20-B95D-4A2B-8515-F654E87909E1}" type="slidenum">
              <a:rPr lang="en-IN" smtClean="0"/>
              <a:pPr/>
              <a:t>10</a:t>
            </a:fld>
            <a:endParaRPr lang="en-IN"/>
          </a:p>
        </p:txBody>
      </p:sp>
      <p:sp>
        <p:nvSpPr>
          <p:cNvPr id="21" name="Rectangle 20"/>
          <p:cNvSpPr/>
          <p:nvPr/>
        </p:nvSpPr>
        <p:spPr>
          <a:xfrm>
            <a:off x="2121048" y="2703767"/>
            <a:ext cx="8036316" cy="3144551"/>
          </a:xfrm>
          <a:prstGeom prst="rect">
            <a:avLst/>
          </a:prstGeom>
          <a:solidFill>
            <a:srgbClr val="E6A8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600" tIns="43200" rIns="129600" bIns="43200" rtlCol="0" anchor="ctr"/>
          <a:lstStyle/>
          <a:p>
            <a:pPr>
              <a:spcBef>
                <a:spcPts val="720"/>
              </a:spcBef>
            </a:pPr>
            <a:r>
              <a:rPr lang="en-IN" sz="1440" b="1" dirty="0">
                <a:solidFill>
                  <a:schemeClr val="bg1"/>
                </a:solidFill>
              </a:rPr>
              <a:t>WHY SPAL?</a:t>
            </a:r>
          </a:p>
          <a:p>
            <a:pPr marL="205740" indent="-20574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IN" sz="1440" dirty="0">
                <a:solidFill>
                  <a:schemeClr val="bg1"/>
                </a:solidFill>
              </a:rPr>
              <a:t>Expertise to concurrently manage multiple large orders with a diversified product range including body suits, sleep suits, tops and bottoms.</a:t>
            </a:r>
          </a:p>
          <a:p>
            <a:pPr marL="205740" indent="-20574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IN" sz="1440" dirty="0">
                <a:solidFill>
                  <a:schemeClr val="bg1"/>
                </a:solidFill>
              </a:rPr>
              <a:t>Ethically, Environmentally and Socially compliant organization.</a:t>
            </a:r>
          </a:p>
          <a:p>
            <a:pPr marL="205740" indent="-20574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IN" sz="1440" dirty="0">
                <a:solidFill>
                  <a:schemeClr val="bg1"/>
                </a:solidFill>
              </a:rPr>
              <a:t>No bulk returns from customers since inception.</a:t>
            </a:r>
          </a:p>
          <a:p>
            <a:pPr marL="205740" indent="-205740"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IN" sz="1440" dirty="0">
                <a:solidFill>
                  <a:schemeClr val="bg1"/>
                </a:solidFill>
              </a:rPr>
              <a:t>Ability to offer end-to-end garments manufacturing services from the design to the manufacture of the garments.</a:t>
            </a:r>
          </a:p>
          <a:p>
            <a:pPr>
              <a:spcBef>
                <a:spcPts val="720"/>
              </a:spcBef>
            </a:pPr>
            <a:endParaRPr lang="en-IN" sz="144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21048" y="1441302"/>
            <a:ext cx="8036316" cy="1097280"/>
          </a:xfrm>
          <a:prstGeom prst="rect">
            <a:avLst/>
          </a:prstGeom>
          <a:solidFill>
            <a:srgbClr val="0069B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IN" sz="1440" b="1" dirty="0">
                <a:solidFill>
                  <a:schemeClr val="bg1"/>
                </a:solidFill>
              </a:rPr>
              <a:t>SPAL IS THE PREFERRED VENDOR </a:t>
            </a:r>
          </a:p>
          <a:p>
            <a:pPr algn="ctr">
              <a:lnSpc>
                <a:spcPct val="120000"/>
              </a:lnSpc>
            </a:pPr>
            <a:r>
              <a:rPr lang="en-IN" sz="1440" b="1" dirty="0">
                <a:solidFill>
                  <a:schemeClr val="bg1"/>
                </a:solidFill>
              </a:rPr>
              <a:t>FOR KNITTED GARMENTS FOR INFANTS AND CHILDREN </a:t>
            </a:r>
          </a:p>
          <a:p>
            <a:pPr algn="ctr">
              <a:lnSpc>
                <a:spcPct val="120000"/>
              </a:lnSpc>
            </a:pPr>
            <a:r>
              <a:rPr lang="en-IN" sz="1440" b="1" dirty="0">
                <a:solidFill>
                  <a:schemeClr val="bg1"/>
                </a:solidFill>
              </a:rPr>
              <a:t>TO REPUTED INTERNATIONAL  BRANDS AND RETAILERS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E9B317-9BC9-4B39-A7FC-4B6B1A6EA444}"/>
              </a:ext>
            </a:extLst>
          </p:cNvPr>
          <p:cNvSpPr/>
          <p:nvPr/>
        </p:nvSpPr>
        <p:spPr>
          <a:xfrm>
            <a:off x="1429752" y="220836"/>
            <a:ext cx="786349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160" b="1" dirty="0">
                <a:solidFill>
                  <a:schemeClr val="bg1"/>
                </a:solidFill>
              </a:rPr>
              <a:t>PREFERRED VENDOR TO REPUTED INTERNATIONAL BRANDS </a:t>
            </a:r>
          </a:p>
        </p:txBody>
      </p:sp>
    </p:spTree>
    <p:extLst>
      <p:ext uri="{BB962C8B-B14F-4D97-AF65-F5344CB8AC3E}">
        <p14:creationId xmlns:p14="http://schemas.microsoft.com/office/powerpoint/2010/main" val="906217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3ABF20-B95D-4A2B-8515-F654E87909E1}" type="slidenum">
              <a:rPr lang="en-IN" smtClean="0"/>
              <a:pPr/>
              <a:t>11</a:t>
            </a:fld>
            <a:endParaRPr lang="en-IN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955587" y="4036165"/>
            <a:ext cx="0" cy="208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955587" y="4531146"/>
            <a:ext cx="0" cy="208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955587" y="3541187"/>
            <a:ext cx="0" cy="208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955587" y="3046208"/>
            <a:ext cx="0" cy="208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955587" y="2551230"/>
            <a:ext cx="0" cy="208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955587" y="2056252"/>
            <a:ext cx="0" cy="208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278064" y="5848772"/>
            <a:ext cx="1358531" cy="186810"/>
          </a:xfrm>
          <a:prstGeom prst="rect">
            <a:avLst/>
          </a:prstGeom>
          <a:solidFill>
            <a:srgbClr val="E6A80C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80" b="1" dirty="0">
                <a:solidFill>
                  <a:schemeClr val="bg1"/>
                </a:solidFill>
              </a:rPr>
              <a:t>In-house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48963" y="1798129"/>
            <a:ext cx="1853369" cy="321000"/>
          </a:xfrm>
          <a:prstGeom prst="rect">
            <a:avLst/>
          </a:prstGeom>
          <a:solidFill>
            <a:srgbClr val="E6A80C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80" dirty="0">
                <a:solidFill>
                  <a:schemeClr val="bg1"/>
                </a:solidFill>
              </a:rPr>
              <a:t>Product </a:t>
            </a:r>
            <a:r>
              <a:rPr lang="en-IN" sz="1080" b="1" dirty="0">
                <a:solidFill>
                  <a:schemeClr val="bg1"/>
                </a:solidFill>
              </a:rPr>
              <a:t>Development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048963" y="3269780"/>
            <a:ext cx="1853369" cy="321000"/>
          </a:xfrm>
          <a:prstGeom prst="rect">
            <a:avLst/>
          </a:prstGeom>
          <a:solidFill>
            <a:srgbClr val="E6A80C"/>
          </a:solidFill>
          <a:ln w="6350">
            <a:solidFill>
              <a:srgbClr val="3181B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80" b="1" dirty="0">
                <a:solidFill>
                  <a:schemeClr val="bg1"/>
                </a:solidFill>
              </a:rPr>
              <a:t>Knitting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048963" y="3760331"/>
            <a:ext cx="1853369" cy="321000"/>
          </a:xfrm>
          <a:prstGeom prst="rect">
            <a:avLst/>
          </a:prstGeom>
          <a:solidFill>
            <a:srgbClr val="E6A80C"/>
          </a:solidFill>
          <a:ln w="6350">
            <a:solidFill>
              <a:srgbClr val="3181B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80" b="1" dirty="0">
                <a:solidFill>
                  <a:schemeClr val="bg1"/>
                </a:solidFill>
              </a:rPr>
              <a:t>Dyeing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048963" y="4250881"/>
            <a:ext cx="1853369" cy="321000"/>
          </a:xfrm>
          <a:prstGeom prst="rect">
            <a:avLst/>
          </a:prstGeom>
          <a:solidFill>
            <a:srgbClr val="E6A80C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80" b="1" dirty="0">
                <a:solidFill>
                  <a:schemeClr val="bg1"/>
                </a:solidFill>
              </a:rPr>
              <a:t>Garmenting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048963" y="4741434"/>
            <a:ext cx="1853369" cy="321000"/>
          </a:xfrm>
          <a:prstGeom prst="rect">
            <a:avLst/>
          </a:prstGeom>
          <a:solidFill>
            <a:srgbClr val="E6A80C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80" b="1" dirty="0">
                <a:solidFill>
                  <a:schemeClr val="bg1"/>
                </a:solidFill>
              </a:rPr>
              <a:t>Export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048963" y="2288680"/>
            <a:ext cx="1853369" cy="321000"/>
          </a:xfrm>
          <a:prstGeom prst="rect">
            <a:avLst/>
          </a:prstGeom>
          <a:solidFill>
            <a:srgbClr val="E6A80C"/>
          </a:solidFill>
          <a:ln w="63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80" b="1" dirty="0">
                <a:solidFill>
                  <a:schemeClr val="bg1"/>
                </a:solidFill>
              </a:rPr>
              <a:t>Order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980054" y="1282921"/>
            <a:ext cx="2034209" cy="411697"/>
          </a:xfrm>
          <a:prstGeom prst="rect">
            <a:avLst/>
          </a:prstGeom>
          <a:solidFill>
            <a:srgbClr val="0069B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b="1" dirty="0"/>
              <a:t>INTEGRATED BUSINESS MODEL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435" y="1545063"/>
            <a:ext cx="4147776" cy="369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7363288" y="1301848"/>
            <a:ext cx="3802128" cy="2328843"/>
          </a:xfrm>
          <a:prstGeom prst="rect">
            <a:avLst/>
          </a:prstGeom>
          <a:solidFill>
            <a:srgbClr val="E6A80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Aft>
                <a:spcPts val="360"/>
              </a:spcAft>
            </a:pPr>
            <a:r>
              <a:rPr lang="en-IN" sz="1200" b="1" dirty="0">
                <a:solidFill>
                  <a:schemeClr val="bg1"/>
                </a:solidFill>
              </a:rPr>
              <a:t>LOCATION ADVANTAGE:</a:t>
            </a:r>
          </a:p>
          <a:p>
            <a:pPr marL="205740" lvl="1" indent="-205740">
              <a:spcAft>
                <a:spcPts val="360"/>
              </a:spcAft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chemeClr val="bg1"/>
                </a:solidFill>
              </a:rPr>
              <a:t>All 18 manufacturing facilities are located within a radius of ~125 km of our Registered Office  near Tirupur (leading hub in India for knitted garments for children and exports) leading to significant economies of scale.</a:t>
            </a:r>
          </a:p>
          <a:p>
            <a:pPr marL="205740" lvl="1" indent="-205740">
              <a:spcAft>
                <a:spcPts val="360"/>
              </a:spcAft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chemeClr val="bg1"/>
                </a:solidFill>
              </a:rPr>
              <a:t>Convenient access to skilled labour and raw materials and also to machinery supplies and replacement parts. </a:t>
            </a:r>
          </a:p>
          <a:p>
            <a:pPr marL="205740" lvl="1" indent="-205740">
              <a:spcAft>
                <a:spcPts val="360"/>
              </a:spcAft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chemeClr val="bg1"/>
                </a:solidFill>
              </a:rPr>
              <a:t>Significant savings in production, labour and transportation costs.</a:t>
            </a:r>
          </a:p>
          <a:p>
            <a:pPr marL="205740" lvl="1" indent="-205740">
              <a:spcAft>
                <a:spcPts val="360"/>
              </a:spcAft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chemeClr val="bg1"/>
                </a:solidFill>
              </a:rPr>
              <a:t>Close  proximity to international port.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549522" y="5675494"/>
            <a:ext cx="5486400" cy="2585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IN" sz="1080" dirty="0"/>
              <a:t>* ASRS: Advanced semi-automated storage and retrieval system</a:t>
            </a:r>
            <a:endParaRPr lang="en-US" sz="1080" dirty="0"/>
          </a:p>
        </p:txBody>
      </p:sp>
      <p:sp>
        <p:nvSpPr>
          <p:cNvPr id="54" name="Rectangle 53"/>
          <p:cNvSpPr/>
          <p:nvPr/>
        </p:nvSpPr>
        <p:spPr>
          <a:xfrm>
            <a:off x="7363288" y="4097427"/>
            <a:ext cx="3802128" cy="1538883"/>
          </a:xfrm>
          <a:prstGeom prst="rect">
            <a:avLst/>
          </a:prstGeom>
          <a:solidFill>
            <a:srgbClr val="76B53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Aft>
                <a:spcPts val="360"/>
              </a:spcAft>
            </a:pPr>
            <a:r>
              <a:rPr lang="en-IN" sz="1200" b="1" dirty="0">
                <a:solidFill>
                  <a:schemeClr val="bg1"/>
                </a:solidFill>
              </a:rPr>
              <a:t>TECHNOLOGY &amp; AUTOMATION:</a:t>
            </a:r>
          </a:p>
          <a:p>
            <a:pPr marL="205740" indent="-205740">
              <a:spcAft>
                <a:spcPts val="360"/>
              </a:spcAft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chemeClr val="bg1"/>
                </a:solidFill>
              </a:rPr>
              <a:t>Eton conveyor production system (automated  sewing assembly line and workflow control).</a:t>
            </a:r>
          </a:p>
          <a:p>
            <a:pPr marL="205740" indent="-205740">
              <a:spcAft>
                <a:spcPts val="360"/>
              </a:spcAft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chemeClr val="bg1"/>
                </a:solidFill>
              </a:rPr>
              <a:t>ASRS* for efficient warehouse / inventory management.</a:t>
            </a:r>
          </a:p>
          <a:p>
            <a:pPr marL="205740" indent="-205740">
              <a:spcAft>
                <a:spcPts val="360"/>
              </a:spcAft>
              <a:buFont typeface="Arial" panose="020B0604020202020204" pitchFamily="34" charset="0"/>
              <a:buChar char="•"/>
            </a:pPr>
            <a:r>
              <a:rPr lang="en-IN" sz="1200" dirty="0" err="1">
                <a:solidFill>
                  <a:schemeClr val="bg1"/>
                </a:solidFill>
              </a:rPr>
              <a:t>Orgatex</a:t>
            </a:r>
            <a:r>
              <a:rPr lang="en-IN" sz="1200" dirty="0">
                <a:solidFill>
                  <a:schemeClr val="bg1"/>
                </a:solidFill>
              </a:rPr>
              <a:t> software system for automation of dyeing related processes.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048963" y="2779230"/>
            <a:ext cx="1853369" cy="321000"/>
          </a:xfrm>
          <a:prstGeom prst="rect">
            <a:avLst/>
          </a:prstGeom>
          <a:solidFill>
            <a:srgbClr val="E6A80C"/>
          </a:solidFill>
          <a:ln w="6350">
            <a:solidFill>
              <a:srgbClr val="3181B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080" b="1" dirty="0">
                <a:solidFill>
                  <a:schemeClr val="bg1"/>
                </a:solidFill>
              </a:rPr>
              <a:t>Spinning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C377B0-7ECC-4DC3-B2F8-98A6135F9E75}"/>
              </a:ext>
            </a:extLst>
          </p:cNvPr>
          <p:cNvSpPr/>
          <p:nvPr/>
        </p:nvSpPr>
        <p:spPr>
          <a:xfrm>
            <a:off x="1429752" y="220836"/>
            <a:ext cx="855478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160" b="1" dirty="0">
                <a:solidFill>
                  <a:schemeClr val="bg1"/>
                </a:solidFill>
              </a:rPr>
              <a:t>STRATEGICALLY LOCATED &amp; INTEGRATED MANUFACTURING FACILITIES</a:t>
            </a:r>
          </a:p>
        </p:txBody>
      </p:sp>
    </p:spTree>
    <p:extLst>
      <p:ext uri="{BB962C8B-B14F-4D97-AF65-F5344CB8AC3E}">
        <p14:creationId xmlns:p14="http://schemas.microsoft.com/office/powerpoint/2010/main" val="3914759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3ABF20-B95D-4A2B-8515-F654E87909E1}" type="slidenum">
              <a:rPr lang="en-IN" smtClean="0"/>
              <a:pPr/>
              <a:t>12</a:t>
            </a:fld>
            <a:endParaRPr lang="en-IN"/>
          </a:p>
        </p:txBody>
      </p:sp>
      <p:pic>
        <p:nvPicPr>
          <p:cNvPr id="3084" name="Picture 12" descr="D:\Dickenson Seagull IR\SP Apparels\Images\Spinning Process\Mix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99" y="1399262"/>
            <a:ext cx="3262175" cy="21607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D:\Dickenson Seagull IR\SP Apparels\Images\Spinning Process\Comb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450" y="1377509"/>
            <a:ext cx="3254268" cy="21607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D:\Dickenson Seagull IR\SP Apparels\Images\Spinning Process\KTTM compact ring fram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968" y="1377509"/>
            <a:ext cx="3218688" cy="21607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94936" y="1095658"/>
            <a:ext cx="3802128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20" b="1" dirty="0"/>
              <a:t>Spinning</a:t>
            </a:r>
            <a:endParaRPr lang="en-US" sz="132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82176" y="3614365"/>
            <a:ext cx="3802128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20" b="1" dirty="0"/>
              <a:t>Dyeing</a:t>
            </a:r>
            <a:endParaRPr lang="en-US" sz="132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888" y="3913319"/>
            <a:ext cx="3254268" cy="214610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984" y="3928299"/>
            <a:ext cx="3262175" cy="2116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7A4071C-A37C-428C-9721-0813B685D396}"/>
              </a:ext>
            </a:extLst>
          </p:cNvPr>
          <p:cNvSpPr/>
          <p:nvPr/>
        </p:nvSpPr>
        <p:spPr>
          <a:xfrm>
            <a:off x="1429752" y="220836"/>
            <a:ext cx="855478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160" b="1" dirty="0">
                <a:solidFill>
                  <a:schemeClr val="bg1"/>
                </a:solidFill>
              </a:rPr>
              <a:t>STRATEGICALLY LOCATED &amp; INTEGRATED MANUFACTURING FACILITIES</a:t>
            </a:r>
          </a:p>
        </p:txBody>
      </p:sp>
    </p:spTree>
    <p:extLst>
      <p:ext uri="{BB962C8B-B14F-4D97-AF65-F5344CB8AC3E}">
        <p14:creationId xmlns:p14="http://schemas.microsoft.com/office/powerpoint/2010/main" val="435153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3ABF20-B95D-4A2B-8515-F654E87909E1}" type="slidenum">
              <a:rPr lang="en-IN" smtClean="0"/>
              <a:pPr/>
              <a:t>13</a:t>
            </a:fld>
            <a:endParaRPr lang="en-IN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86" y="4014465"/>
            <a:ext cx="3262176" cy="21616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36" y="1273742"/>
            <a:ext cx="3262175" cy="21616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73" y="4014467"/>
            <a:ext cx="3262175" cy="216527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88" y="1273742"/>
            <a:ext cx="3262175" cy="21616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933" y="1273744"/>
            <a:ext cx="3262175" cy="21652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2466696" y="980587"/>
            <a:ext cx="3802128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20" b="1" dirty="0"/>
              <a:t>Printing</a:t>
            </a:r>
            <a:endParaRPr lang="en-US" sz="132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295916" y="3696411"/>
            <a:ext cx="4679008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20" b="1" dirty="0"/>
              <a:t>Sewing</a:t>
            </a:r>
            <a:endParaRPr lang="en-US" sz="132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7712309" y="980587"/>
            <a:ext cx="3802128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20" b="1" dirty="0"/>
              <a:t>Automated Embroidery</a:t>
            </a:r>
            <a:endParaRPr lang="en-US" sz="1320" b="1" dirty="0"/>
          </a:p>
        </p:txBody>
      </p:sp>
      <p:sp>
        <p:nvSpPr>
          <p:cNvPr id="5" name="Rectangle 4"/>
          <p:cNvSpPr/>
          <p:nvPr/>
        </p:nvSpPr>
        <p:spPr>
          <a:xfrm>
            <a:off x="4814982" y="3711220"/>
            <a:ext cx="2563843" cy="295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20" b="1" dirty="0"/>
              <a:t>Automated Sewing Assembly Line</a:t>
            </a:r>
          </a:p>
        </p:txBody>
      </p:sp>
      <p:pic>
        <p:nvPicPr>
          <p:cNvPr id="13" name="Picture 2" descr="D:\Dickenson Seagull IR\SP Apparels\Images\SPL Automated Warehouse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1"/>
          <a:stretch/>
        </p:blipFill>
        <p:spPr bwMode="auto">
          <a:xfrm>
            <a:off x="7948933" y="4014466"/>
            <a:ext cx="3072553" cy="21616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940064" y="3710661"/>
            <a:ext cx="3072764" cy="2954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20" b="1" dirty="0"/>
              <a:t>Semi-Automated Inventory Management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F97D93-BA70-461A-BF77-38183A01634B}"/>
              </a:ext>
            </a:extLst>
          </p:cNvPr>
          <p:cNvSpPr/>
          <p:nvPr/>
        </p:nvSpPr>
        <p:spPr>
          <a:xfrm>
            <a:off x="1429752" y="220836"/>
            <a:ext cx="855478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160" b="1" dirty="0">
                <a:solidFill>
                  <a:schemeClr val="bg1"/>
                </a:solidFill>
              </a:rPr>
              <a:t>STRATEGICALLY LOCATED &amp; INTEGRATED MANUFACTURING FACILITIES</a:t>
            </a:r>
          </a:p>
        </p:txBody>
      </p:sp>
    </p:spTree>
    <p:extLst>
      <p:ext uri="{BB962C8B-B14F-4D97-AF65-F5344CB8AC3E}">
        <p14:creationId xmlns:p14="http://schemas.microsoft.com/office/powerpoint/2010/main" val="1933281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3ABF20-B95D-4A2B-8515-F654E87909E1}" type="slidenum">
              <a:rPr lang="en-IN" smtClean="0"/>
              <a:pPr/>
              <a:t>14</a:t>
            </a:fld>
            <a:endParaRPr lang="en-IN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362" y="3707400"/>
            <a:ext cx="2194560" cy="205472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362" y="1516374"/>
            <a:ext cx="2194560" cy="205472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056" y="3707400"/>
            <a:ext cx="2194560" cy="205472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056" y="1516374"/>
            <a:ext cx="2194560" cy="205472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56712" y="1516375"/>
            <a:ext cx="5049108" cy="4245750"/>
          </a:xfrm>
          <a:prstGeom prst="rect">
            <a:avLst/>
          </a:prstGeom>
          <a:solidFill>
            <a:srgbClr val="76B53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" tIns="43200" rIns="86400" bIns="43200" rtlCol="0" anchor="ctr"/>
          <a:lstStyle/>
          <a:p>
            <a:pPr>
              <a:spcBef>
                <a:spcPts val="720"/>
              </a:spcBef>
              <a:spcAft>
                <a:spcPts val="720"/>
              </a:spcAft>
            </a:pPr>
            <a:r>
              <a:rPr lang="en-IN" sz="1560" b="1" dirty="0">
                <a:solidFill>
                  <a:schemeClr val="bg1"/>
                </a:solidFill>
              </a:rPr>
              <a:t>STRONG DESIGN IS SPAL’S CORE COMPETENCY</a:t>
            </a:r>
          </a:p>
          <a:p>
            <a:pPr marL="205740" indent="-205740"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en-IN" sz="1560" dirty="0">
                <a:solidFill>
                  <a:schemeClr val="bg1"/>
                </a:solidFill>
              </a:rPr>
              <a:t>SPAL’s core competency lies in understanding latest fashion and trends to suit the customers buying preferences.</a:t>
            </a:r>
          </a:p>
          <a:p>
            <a:pPr marL="205740" indent="-205740"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en-IN" sz="1560" dirty="0">
                <a:solidFill>
                  <a:schemeClr val="bg1"/>
                </a:solidFill>
              </a:rPr>
              <a:t>Dedicated in-house design and merchandising team of designers located at our Corporate Office in India and design consultants hired by our Subsidiary, SPUK.</a:t>
            </a:r>
          </a:p>
          <a:p>
            <a:pPr marL="205740" indent="-205740"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en-IN" sz="1560" dirty="0">
                <a:solidFill>
                  <a:schemeClr val="bg1"/>
                </a:solidFill>
              </a:rPr>
              <a:t>Use of latest technology for developing products and styles which are based on prevalent fashion trends. </a:t>
            </a:r>
          </a:p>
          <a:p>
            <a:pPr marL="205740" indent="-205740">
              <a:spcBef>
                <a:spcPts val="720"/>
              </a:spcBef>
              <a:spcAft>
                <a:spcPts val="720"/>
              </a:spcAft>
              <a:buFont typeface="Arial" panose="020B0604020202020204" pitchFamily="34" charset="0"/>
              <a:buChar char="•"/>
            </a:pPr>
            <a:r>
              <a:rPr lang="en-IN" sz="1560" dirty="0">
                <a:solidFill>
                  <a:schemeClr val="bg1"/>
                </a:solidFill>
              </a:rPr>
              <a:t>Design development, sampling and fitment form an integral part of our operations and are considered as an effective tool for converting customer’s need into a finished product.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7DE3B0-0B41-4962-8B91-668B519EF976}"/>
              </a:ext>
            </a:extLst>
          </p:cNvPr>
          <p:cNvSpPr/>
          <p:nvPr/>
        </p:nvSpPr>
        <p:spPr>
          <a:xfrm>
            <a:off x="1429752" y="220836"/>
            <a:ext cx="855478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160" b="1" dirty="0">
                <a:solidFill>
                  <a:schemeClr val="bg1"/>
                </a:solidFill>
              </a:rPr>
              <a:t>STRONG IN-HOUSE DESIGN EXPERTISE</a:t>
            </a:r>
          </a:p>
        </p:txBody>
      </p:sp>
    </p:spTree>
    <p:extLst>
      <p:ext uri="{BB962C8B-B14F-4D97-AF65-F5344CB8AC3E}">
        <p14:creationId xmlns:p14="http://schemas.microsoft.com/office/powerpoint/2010/main" val="1853226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3ABF20-B95D-4A2B-8515-F654E87909E1}" type="slidenum">
              <a:rPr lang="en-IN" smtClean="0"/>
              <a:pPr/>
              <a:t>15</a:t>
            </a:fld>
            <a:endParaRPr lang="en-IN"/>
          </a:p>
        </p:txBody>
      </p:sp>
      <p:sp>
        <p:nvSpPr>
          <p:cNvPr id="11" name="object 38"/>
          <p:cNvSpPr>
            <a:spLocks noChangeArrowheads="1"/>
          </p:cNvSpPr>
          <p:nvPr/>
        </p:nvSpPr>
        <p:spPr bwMode="auto">
          <a:xfrm>
            <a:off x="3441068" y="4427665"/>
            <a:ext cx="1209768" cy="132466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160">
              <a:latin typeface="Calibri" panose="020F0502020204030204" pitchFamily="34" charset="0"/>
            </a:endParaRPr>
          </a:p>
        </p:txBody>
      </p:sp>
      <p:sp>
        <p:nvSpPr>
          <p:cNvPr id="12" name="object 39"/>
          <p:cNvSpPr>
            <a:spLocks noChangeArrowheads="1"/>
          </p:cNvSpPr>
          <p:nvPr/>
        </p:nvSpPr>
        <p:spPr bwMode="auto">
          <a:xfrm>
            <a:off x="4673721" y="4443609"/>
            <a:ext cx="1852662" cy="132142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160">
              <a:latin typeface="Calibri" panose="020F0502020204030204" pitchFamily="34" charset="0"/>
            </a:endParaRPr>
          </a:p>
        </p:txBody>
      </p:sp>
      <p:sp>
        <p:nvSpPr>
          <p:cNvPr id="13" name="object 35"/>
          <p:cNvSpPr>
            <a:spLocks noChangeArrowheads="1"/>
          </p:cNvSpPr>
          <p:nvPr/>
        </p:nvSpPr>
        <p:spPr bwMode="auto">
          <a:xfrm>
            <a:off x="6513621" y="4369648"/>
            <a:ext cx="1434466" cy="1434464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160">
              <a:latin typeface="Calibri" panose="020F0502020204030204" pitchFamily="34" charset="0"/>
            </a:endParaRPr>
          </a:p>
        </p:txBody>
      </p:sp>
      <p:sp>
        <p:nvSpPr>
          <p:cNvPr id="14" name="object 33"/>
          <p:cNvSpPr>
            <a:spLocks noChangeArrowheads="1"/>
          </p:cNvSpPr>
          <p:nvPr/>
        </p:nvSpPr>
        <p:spPr bwMode="auto">
          <a:xfrm>
            <a:off x="8328273" y="4369648"/>
            <a:ext cx="1115470" cy="113324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160">
              <a:latin typeface="Calibri" panose="020F0502020204030204" pitchFamily="34" charset="0"/>
            </a:endParaRPr>
          </a:p>
        </p:txBody>
      </p:sp>
      <p:sp>
        <p:nvSpPr>
          <p:cNvPr id="15" name="object 31"/>
          <p:cNvSpPr>
            <a:spLocks noChangeArrowheads="1"/>
          </p:cNvSpPr>
          <p:nvPr/>
        </p:nvSpPr>
        <p:spPr bwMode="auto">
          <a:xfrm>
            <a:off x="9835461" y="4379213"/>
            <a:ext cx="1158827" cy="11236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160">
              <a:latin typeface="Calibri" panose="020F0502020204030204" pitchFamily="34" charset="0"/>
            </a:endParaRPr>
          </a:p>
        </p:txBody>
      </p:sp>
      <p:sp>
        <p:nvSpPr>
          <p:cNvPr id="16" name="object 15"/>
          <p:cNvSpPr txBox="1"/>
          <p:nvPr/>
        </p:nvSpPr>
        <p:spPr>
          <a:xfrm>
            <a:off x="1156079" y="4097475"/>
            <a:ext cx="9850967" cy="368471"/>
          </a:xfrm>
          <a:prstGeom prst="rect">
            <a:avLst/>
          </a:prstGeom>
        </p:spPr>
        <p:txBody>
          <a:bodyPr lIns="0" tIns="0" rIns="0" bIns="0" anchor="ctr"/>
          <a:lstStyle/>
          <a:p>
            <a:pPr marL="15240" algn="ctr">
              <a:lnSpc>
                <a:spcPts val="1836"/>
              </a:lnSpc>
              <a:spcBef>
                <a:spcPts val="91"/>
              </a:spcBef>
              <a:defRPr/>
            </a:pPr>
            <a:endParaRPr lang="en-IN" sz="1320" dirty="0">
              <a:latin typeface="Calibri"/>
              <a:cs typeface="Calibri"/>
            </a:endParaRPr>
          </a:p>
        </p:txBody>
      </p:sp>
      <p:sp>
        <p:nvSpPr>
          <p:cNvPr id="17" name="object 14"/>
          <p:cNvSpPr txBox="1"/>
          <p:nvPr/>
        </p:nvSpPr>
        <p:spPr>
          <a:xfrm>
            <a:off x="9416256" y="5533764"/>
            <a:ext cx="1993260" cy="487596"/>
          </a:xfrm>
          <a:prstGeom prst="rect">
            <a:avLst/>
          </a:prstGeom>
        </p:spPr>
        <p:txBody>
          <a:bodyPr lIns="0" tIns="0" rIns="0" bIns="0"/>
          <a:lstStyle/>
          <a:p>
            <a:pPr marL="15240" algn="ctr">
              <a:lnSpc>
                <a:spcPts val="1338"/>
              </a:lnSpc>
              <a:spcBef>
                <a:spcPts val="66"/>
              </a:spcBef>
              <a:defRPr/>
            </a:pPr>
            <a:r>
              <a:rPr lang="en-IN" sz="1080" dirty="0">
                <a:latin typeface="Calibri"/>
                <a:cs typeface="Calibri"/>
              </a:rPr>
              <a:t>Marks and </a:t>
            </a:r>
            <a:r>
              <a:rPr sz="1080" dirty="0">
                <a:latin typeface="Calibri"/>
                <a:cs typeface="Calibri"/>
              </a:rPr>
              <a:t>Sp</a:t>
            </a:r>
            <a:r>
              <a:rPr sz="1080" spc="-5" dirty="0">
                <a:latin typeface="Calibri"/>
                <a:cs typeface="Calibri"/>
              </a:rPr>
              <a:t>e</a:t>
            </a:r>
            <a:r>
              <a:rPr sz="1080" spc="5" dirty="0">
                <a:latin typeface="Calibri"/>
                <a:cs typeface="Calibri"/>
              </a:rPr>
              <a:t>n</a:t>
            </a:r>
            <a:r>
              <a:rPr sz="1080" dirty="0">
                <a:latin typeface="Calibri"/>
                <a:cs typeface="Calibri"/>
              </a:rPr>
              <a:t>c</a:t>
            </a:r>
            <a:r>
              <a:rPr sz="1080" spc="-5" dirty="0">
                <a:latin typeface="Calibri"/>
                <a:cs typeface="Calibri"/>
              </a:rPr>
              <a:t>e</a:t>
            </a:r>
            <a:r>
              <a:rPr sz="1080" dirty="0">
                <a:latin typeface="Calibri"/>
                <a:cs typeface="Calibri"/>
              </a:rPr>
              <a:t>r</a:t>
            </a:r>
            <a:r>
              <a:rPr lang="en-IN" sz="1080" dirty="0">
                <a:latin typeface="Calibri"/>
                <a:cs typeface="Calibri"/>
              </a:rPr>
              <a:t> </a:t>
            </a:r>
          </a:p>
          <a:p>
            <a:pPr marL="15240" algn="ctr">
              <a:lnSpc>
                <a:spcPts val="1338"/>
              </a:lnSpc>
              <a:spcBef>
                <a:spcPts val="66"/>
              </a:spcBef>
              <a:defRPr/>
            </a:pPr>
            <a:r>
              <a:rPr lang="en-IN" sz="1080" dirty="0">
                <a:latin typeface="Calibri"/>
                <a:cs typeface="Calibri"/>
              </a:rPr>
              <a:t>award 2011</a:t>
            </a:r>
            <a:endParaRPr sz="1080" dirty="0">
              <a:latin typeface="Calibri"/>
              <a:cs typeface="Calibri"/>
            </a:endParaRPr>
          </a:p>
        </p:txBody>
      </p:sp>
      <p:sp>
        <p:nvSpPr>
          <p:cNvPr id="18" name="object 10"/>
          <p:cNvSpPr txBox="1">
            <a:spLocks noChangeArrowheads="1"/>
          </p:cNvSpPr>
          <p:nvPr/>
        </p:nvSpPr>
        <p:spPr bwMode="auto">
          <a:xfrm>
            <a:off x="8069040" y="5537197"/>
            <a:ext cx="1594484" cy="47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2000"/>
              </a:lnSpc>
              <a:spcBef>
                <a:spcPts val="8400"/>
              </a:spcBef>
            </a:pPr>
            <a:r>
              <a:rPr lang="en-US" altLang="en-US" sz="1080" dirty="0">
                <a:latin typeface="Calibri" panose="020F0502020204030204" pitchFamily="34" charset="0"/>
              </a:rPr>
              <a:t>TESCO ‘F&amp;F Gold Rated</a:t>
            </a:r>
          </a:p>
          <a:p>
            <a:pPr algn="ctr" eaLnBrk="1" hangingPunct="1"/>
            <a:r>
              <a:rPr lang="en-US" altLang="en-US" sz="1080" dirty="0">
                <a:latin typeface="Calibri" panose="020F0502020204030204" pitchFamily="34" charset="0"/>
              </a:rPr>
              <a:t>Supplier Award’ 2013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56078" y="4379213"/>
            <a:ext cx="2073889" cy="1315879"/>
          </a:xfrm>
          <a:prstGeom prst="rect">
            <a:avLst/>
          </a:prstGeom>
          <a:noFill/>
          <a:ln>
            <a:solidFill>
              <a:srgbClr val="2F81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080" dirty="0">
                <a:solidFill>
                  <a:schemeClr val="tx1"/>
                </a:solidFill>
              </a:rPr>
              <a:t>Received laboratory accreditation ISO/IEC 17025:2005 by the  National Accreditation Board for  Testing and Calibration  Authorities, Department  of Science and Technology, India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56078" y="3947472"/>
            <a:ext cx="9850967" cy="329184"/>
          </a:xfrm>
          <a:prstGeom prst="rect">
            <a:avLst/>
          </a:prstGeom>
          <a:solidFill>
            <a:srgbClr val="0069B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320" b="1" dirty="0"/>
              <a:t>ACCREDITATIONS AND AWARDS FOR OUR MANUFACTURING FACILITY/ABILITY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47374" y="1527936"/>
            <a:ext cx="8679384" cy="2160000"/>
          </a:xfrm>
          <a:prstGeom prst="rect">
            <a:avLst/>
          </a:prstGeom>
          <a:solidFill>
            <a:srgbClr val="E6A8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" tIns="43200" rIns="86400" bIns="43200" rtlCol="0" anchor="ctr"/>
          <a:lstStyle/>
          <a:p>
            <a:pPr marL="205740" indent="-205740">
              <a:spcAft>
                <a:spcPts val="360"/>
              </a:spcAft>
              <a:buFont typeface="Arial" panose="020B0604020202020204" pitchFamily="34" charset="0"/>
              <a:buChar char="•"/>
            </a:pPr>
            <a:r>
              <a:rPr lang="en-IN" sz="1320" dirty="0">
                <a:solidFill>
                  <a:schemeClr val="bg1"/>
                </a:solidFill>
              </a:rPr>
              <a:t>Strong adherence to the highest standards of quality, assurance and compliance.</a:t>
            </a:r>
          </a:p>
          <a:p>
            <a:pPr marL="205740" indent="-205740">
              <a:spcAft>
                <a:spcPts val="360"/>
              </a:spcAft>
              <a:buFont typeface="Arial" panose="020B0604020202020204" pitchFamily="34" charset="0"/>
              <a:buChar char="•"/>
            </a:pPr>
            <a:r>
              <a:rPr lang="en-IN" sz="1320" dirty="0">
                <a:solidFill>
                  <a:schemeClr val="bg1"/>
                </a:solidFill>
              </a:rPr>
              <a:t>Stringent quality control checks consisting of inspection and testing of fabric, greige and processed yarn, trims, accessories, packing materials and of each piece of garment for metal bits/needle tips/sharp edges prior to packing. </a:t>
            </a:r>
          </a:p>
          <a:p>
            <a:pPr marL="205740" indent="-205740">
              <a:spcAft>
                <a:spcPts val="360"/>
              </a:spcAft>
              <a:buFont typeface="Arial" panose="020B0604020202020204" pitchFamily="34" charset="0"/>
              <a:buChar char="•"/>
            </a:pPr>
            <a:r>
              <a:rPr lang="en-IN" sz="1320" dirty="0">
                <a:solidFill>
                  <a:schemeClr val="bg1"/>
                </a:solidFill>
              </a:rPr>
              <a:t>Exercise stringent Quality check at every stage of manufacturing.</a:t>
            </a:r>
          </a:p>
          <a:p>
            <a:pPr marL="205740" indent="-205740">
              <a:spcAft>
                <a:spcPts val="360"/>
              </a:spcAft>
              <a:buFont typeface="Arial" panose="020B0604020202020204" pitchFamily="34" charset="0"/>
              <a:buChar char="•"/>
            </a:pPr>
            <a:r>
              <a:rPr lang="en-IN" sz="1320" dirty="0">
                <a:solidFill>
                  <a:schemeClr val="bg1"/>
                </a:solidFill>
              </a:rPr>
              <a:t>All individual pieces of garments are also physically inspected to ensure that no defective/damaged pieces are delivered to our customers.</a:t>
            </a:r>
          </a:p>
          <a:p>
            <a:pPr marL="205740" indent="-205740">
              <a:spcAft>
                <a:spcPts val="360"/>
              </a:spcAft>
              <a:buFont typeface="Arial" panose="020B0604020202020204" pitchFamily="34" charset="0"/>
              <a:buChar char="•"/>
            </a:pPr>
            <a:r>
              <a:rPr lang="en-IN" sz="1320" dirty="0">
                <a:solidFill>
                  <a:schemeClr val="bg1"/>
                </a:solidFill>
              </a:rPr>
              <a:t>Internal rejection rate is low as compared to international standards.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847A5E-1B7B-479F-A2ED-CF6FFD7F557E}"/>
              </a:ext>
            </a:extLst>
          </p:cNvPr>
          <p:cNvSpPr/>
          <p:nvPr/>
        </p:nvSpPr>
        <p:spPr>
          <a:xfrm>
            <a:off x="1429752" y="220836"/>
            <a:ext cx="855478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160" b="1" dirty="0">
                <a:solidFill>
                  <a:schemeClr val="bg1"/>
                </a:solidFill>
              </a:rPr>
              <a:t>STRINGENT QUALITY CONTROLS &amp; COMPLIANCE</a:t>
            </a:r>
          </a:p>
        </p:txBody>
      </p:sp>
    </p:spTree>
    <p:extLst>
      <p:ext uri="{BB962C8B-B14F-4D97-AF65-F5344CB8AC3E}">
        <p14:creationId xmlns:p14="http://schemas.microsoft.com/office/powerpoint/2010/main" val="133052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3ABF20-B95D-4A2B-8515-F654E87909E1}" type="slidenum">
              <a:rPr lang="en-IN" smtClean="0"/>
              <a:pPr/>
              <a:t>16</a:t>
            </a:fld>
            <a:endParaRPr lang="en-IN"/>
          </a:p>
        </p:txBody>
      </p:sp>
      <p:sp>
        <p:nvSpPr>
          <p:cNvPr id="34" name="object 2"/>
          <p:cNvSpPr>
            <a:spLocks/>
          </p:cNvSpPr>
          <p:nvPr/>
        </p:nvSpPr>
        <p:spPr bwMode="auto">
          <a:xfrm>
            <a:off x="7896033" y="1326236"/>
            <a:ext cx="3183553" cy="1492685"/>
          </a:xfrm>
          <a:custGeom>
            <a:avLst/>
            <a:gdLst>
              <a:gd name="T0" fmla="*/ 0 w 2541270"/>
              <a:gd name="T1" fmla="*/ 1696330 h 1696720"/>
              <a:gd name="T2" fmla="*/ 2540888 w 2541270"/>
              <a:gd name="T3" fmla="*/ 1696330 h 1696720"/>
              <a:gd name="T4" fmla="*/ 2540888 w 2541270"/>
              <a:gd name="T5" fmla="*/ 0 h 1696720"/>
              <a:gd name="T6" fmla="*/ 0 w 2541270"/>
              <a:gd name="T7" fmla="*/ 0 h 1696720"/>
              <a:gd name="T8" fmla="*/ 0 w 2541270"/>
              <a:gd name="T9" fmla="*/ 1696330 h 1696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1270" h="1696720">
                <a:moveTo>
                  <a:pt x="0" y="1696330"/>
                </a:moveTo>
                <a:lnTo>
                  <a:pt x="2540888" y="1696330"/>
                </a:lnTo>
                <a:lnTo>
                  <a:pt x="2540888" y="0"/>
                </a:lnTo>
                <a:lnTo>
                  <a:pt x="0" y="0"/>
                </a:lnTo>
                <a:lnTo>
                  <a:pt x="0" y="1696330"/>
                </a:lnTo>
                <a:close/>
              </a:path>
            </a:pathLst>
          </a:custGeom>
          <a:solidFill>
            <a:srgbClr val="E6A80C"/>
          </a:solidFill>
          <a:ln w="127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endParaRPr lang="en-US" sz="1680">
              <a:solidFill>
                <a:schemeClr val="bg1"/>
              </a:solidFill>
            </a:endParaRPr>
          </a:p>
        </p:txBody>
      </p:sp>
      <p:sp>
        <p:nvSpPr>
          <p:cNvPr id="35" name="object 3"/>
          <p:cNvSpPr txBox="1"/>
          <p:nvPr/>
        </p:nvSpPr>
        <p:spPr>
          <a:xfrm>
            <a:off x="8711060" y="1374632"/>
            <a:ext cx="1691316" cy="378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5240">
              <a:defRPr/>
            </a:pPr>
            <a:r>
              <a:rPr sz="1260" b="1" i="1" spc="-6" dirty="0">
                <a:solidFill>
                  <a:schemeClr val="bg1"/>
                </a:solidFill>
                <a:latin typeface="Calibri"/>
                <a:cs typeface="Calibri"/>
              </a:rPr>
              <a:t>M</a:t>
            </a:r>
            <a:r>
              <a:rPr sz="1260" b="1" i="1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1260" b="1" i="1" spc="-36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60" b="1" i="1" spc="6" dirty="0">
                <a:solidFill>
                  <a:schemeClr val="bg1"/>
                </a:solidFill>
                <a:latin typeface="Calibri"/>
                <a:cs typeface="Calibri"/>
              </a:rPr>
              <a:t>S</a:t>
            </a:r>
            <a:r>
              <a:rPr sz="1260" b="1" i="1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r>
              <a:rPr sz="1260" b="1" i="1" spc="-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60" b="1" i="1" spc="-12" dirty="0">
                <a:solidFill>
                  <a:schemeClr val="bg1"/>
                </a:solidFill>
                <a:latin typeface="Calibri"/>
                <a:cs typeface="Calibri"/>
              </a:rPr>
              <a:t>Ch</a:t>
            </a:r>
            <a:r>
              <a:rPr sz="1260" b="1" i="1" spc="-6" dirty="0">
                <a:solidFill>
                  <a:schemeClr val="bg1"/>
                </a:solidFill>
                <a:latin typeface="Calibri"/>
                <a:cs typeface="Calibri"/>
              </a:rPr>
              <a:t>en</a:t>
            </a:r>
            <a:r>
              <a:rPr sz="1260" b="1" i="1" dirty="0">
                <a:solidFill>
                  <a:schemeClr val="bg1"/>
                </a:solidFill>
                <a:latin typeface="Calibri"/>
                <a:cs typeface="Calibri"/>
              </a:rPr>
              <a:t>duran</a:t>
            </a:r>
            <a:endParaRPr sz="126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5240">
              <a:spcBef>
                <a:spcPts val="6"/>
              </a:spcBef>
              <a:defRPr/>
            </a:pPr>
            <a:r>
              <a:rPr lang="en-IN" sz="1200" b="1" spc="-6" dirty="0">
                <a:solidFill>
                  <a:schemeClr val="bg1"/>
                </a:solidFill>
                <a:latin typeface="Calibri"/>
                <a:cs typeface="Calibri"/>
              </a:rPr>
              <a:t>Director</a:t>
            </a:r>
            <a:endParaRPr sz="1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6" name="object 4"/>
          <p:cNvSpPr txBox="1"/>
          <p:nvPr/>
        </p:nvSpPr>
        <p:spPr>
          <a:xfrm>
            <a:off x="8711060" y="1784476"/>
            <a:ext cx="2220492" cy="7545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84150" indent="-171450"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1080" dirty="0">
                <a:solidFill>
                  <a:schemeClr val="bg1"/>
                </a:solidFill>
              </a:rPr>
              <a:t>Six years</a:t>
            </a:r>
            <a:r>
              <a:rPr lang="en-US" altLang="en-US" sz="10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>
                <a:solidFill>
                  <a:schemeClr val="bg1"/>
                </a:solidFill>
              </a:rPr>
              <a:t>of</a:t>
            </a:r>
            <a:r>
              <a:rPr lang="en-US" altLang="en-US" sz="10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>
                <a:solidFill>
                  <a:schemeClr val="bg1"/>
                </a:solidFill>
              </a:rPr>
              <a:t>experience</a:t>
            </a:r>
            <a:r>
              <a:rPr lang="en-US" altLang="en-US" sz="10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>
                <a:solidFill>
                  <a:schemeClr val="bg1"/>
                </a:solidFill>
              </a:rPr>
              <a:t>in</a:t>
            </a:r>
            <a:r>
              <a:rPr lang="en-US" altLang="en-US" sz="10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>
                <a:solidFill>
                  <a:schemeClr val="bg1"/>
                </a:solidFill>
              </a:rPr>
              <a:t>the</a:t>
            </a:r>
            <a:r>
              <a:rPr lang="en-US" altLang="en-US" sz="10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>
                <a:solidFill>
                  <a:schemeClr val="bg1"/>
                </a:solidFill>
              </a:rPr>
              <a:t>textile</a:t>
            </a:r>
            <a:r>
              <a:rPr lang="en-US" altLang="en-US" sz="10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>
                <a:solidFill>
                  <a:schemeClr val="bg1"/>
                </a:solidFill>
              </a:rPr>
              <a:t>and</a:t>
            </a:r>
            <a:r>
              <a:rPr lang="en-US" altLang="en-US" sz="10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>
                <a:solidFill>
                  <a:schemeClr val="bg1"/>
                </a:solidFill>
              </a:rPr>
              <a:t>apparel</a:t>
            </a:r>
            <a:r>
              <a:rPr lang="en-US" altLang="en-US" sz="10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>
                <a:solidFill>
                  <a:schemeClr val="bg1"/>
                </a:solidFill>
              </a:rPr>
              <a:t>industry</a:t>
            </a:r>
          </a:p>
          <a:p>
            <a:pPr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 altLang="en-US" sz="1080" dirty="0">
                <a:solidFill>
                  <a:schemeClr val="bg1"/>
                </a:solidFill>
              </a:rPr>
              <a:t>MS</a:t>
            </a:r>
            <a:r>
              <a:rPr lang="en-US" altLang="en-US" sz="10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>
                <a:solidFill>
                  <a:schemeClr val="bg1"/>
                </a:solidFill>
              </a:rPr>
              <a:t>in</a:t>
            </a:r>
            <a:r>
              <a:rPr lang="en-US" altLang="en-US" sz="10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>
                <a:solidFill>
                  <a:schemeClr val="bg1"/>
                </a:solidFill>
              </a:rPr>
              <a:t>Business</a:t>
            </a:r>
            <a:r>
              <a:rPr lang="en-US" altLang="en-US" sz="10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>
                <a:solidFill>
                  <a:schemeClr val="bg1"/>
                </a:solidFill>
              </a:rPr>
              <a:t>and</a:t>
            </a:r>
            <a:r>
              <a:rPr lang="en-US" altLang="en-US" sz="10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>
                <a:solidFill>
                  <a:schemeClr val="bg1"/>
                </a:solidFill>
              </a:rPr>
              <a:t>Management</a:t>
            </a:r>
            <a:r>
              <a:rPr lang="en-US" altLang="en-US" sz="10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>
                <a:solidFill>
                  <a:schemeClr val="bg1"/>
                </a:solidFill>
              </a:rPr>
              <a:t>from</a:t>
            </a:r>
            <a:r>
              <a:rPr lang="en-US" altLang="en-US" sz="10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>
                <a:solidFill>
                  <a:schemeClr val="bg1"/>
                </a:solidFill>
              </a:rPr>
              <a:t>the</a:t>
            </a:r>
            <a:r>
              <a:rPr lang="en-US" altLang="en-US" sz="10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>
                <a:solidFill>
                  <a:schemeClr val="bg1"/>
                </a:solidFill>
              </a:rPr>
              <a:t>University</a:t>
            </a:r>
            <a:r>
              <a:rPr lang="en-US" altLang="en-US" sz="10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>
                <a:solidFill>
                  <a:schemeClr val="bg1"/>
                </a:solidFill>
              </a:rPr>
              <a:t>of</a:t>
            </a:r>
            <a:r>
              <a:rPr lang="en-US" altLang="en-US" sz="10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>
                <a:solidFill>
                  <a:schemeClr val="bg1"/>
                </a:solidFill>
              </a:rPr>
              <a:t>Strathclyde</a:t>
            </a:r>
          </a:p>
        </p:txBody>
      </p:sp>
      <p:sp>
        <p:nvSpPr>
          <p:cNvPr id="37" name="object 5"/>
          <p:cNvSpPr>
            <a:spLocks noChangeArrowheads="1"/>
          </p:cNvSpPr>
          <p:nvPr/>
        </p:nvSpPr>
        <p:spPr bwMode="auto">
          <a:xfrm>
            <a:off x="1066466" y="1326235"/>
            <a:ext cx="3188660" cy="1492685"/>
          </a:xfrm>
          <a:prstGeom prst="rect">
            <a:avLst/>
          </a:prstGeom>
          <a:solidFill>
            <a:srgbClr val="E6A8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sz="1680">
              <a:solidFill>
                <a:schemeClr val="bg1"/>
              </a:solidFill>
            </a:endParaRPr>
          </a:p>
        </p:txBody>
      </p:sp>
      <p:sp>
        <p:nvSpPr>
          <p:cNvPr id="38" name="object 6"/>
          <p:cNvSpPr txBox="1"/>
          <p:nvPr/>
        </p:nvSpPr>
        <p:spPr>
          <a:xfrm>
            <a:off x="1881494" y="1388905"/>
            <a:ext cx="2280046" cy="39703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5240">
              <a:defRPr/>
            </a:pPr>
            <a:r>
              <a:rPr sz="1320" b="1" i="1" spc="-6" dirty="0">
                <a:solidFill>
                  <a:schemeClr val="bg1"/>
                </a:solidFill>
                <a:latin typeface="Calibri"/>
                <a:cs typeface="Calibri"/>
              </a:rPr>
              <a:t>M</a:t>
            </a:r>
            <a:r>
              <a:rPr sz="1320" b="1" i="1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1320" b="1" i="1" spc="-66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320" b="1" i="1" spc="-180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1320" b="1" i="1" dirty="0">
                <a:solidFill>
                  <a:schemeClr val="bg1"/>
                </a:solidFill>
                <a:latin typeface="Calibri"/>
                <a:cs typeface="Calibri"/>
              </a:rPr>
              <a:t>.</a:t>
            </a:r>
            <a:r>
              <a:rPr sz="1320" b="1" i="1" spc="-36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320" b="1" i="1" spc="-6" dirty="0">
                <a:solidFill>
                  <a:schemeClr val="bg1"/>
                </a:solidFill>
                <a:latin typeface="Calibri"/>
                <a:cs typeface="Calibri"/>
              </a:rPr>
              <a:t>Su</a:t>
            </a:r>
            <a:r>
              <a:rPr sz="1320" b="1" i="1" spc="6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1320" b="1" i="1" dirty="0">
                <a:solidFill>
                  <a:schemeClr val="bg1"/>
                </a:solidFill>
                <a:latin typeface="Calibri"/>
                <a:cs typeface="Calibri"/>
              </a:rPr>
              <a:t>dararaj</a:t>
            </a:r>
            <a:r>
              <a:rPr sz="1320" b="1" i="1" spc="-12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1320" b="1" i="1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endParaRPr sz="132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5240">
              <a:spcBef>
                <a:spcPts val="24"/>
              </a:spcBef>
              <a:defRPr/>
            </a:pPr>
            <a:r>
              <a:rPr sz="1260" b="1" spc="-18" dirty="0">
                <a:solidFill>
                  <a:schemeClr val="bg1"/>
                </a:solidFill>
                <a:latin typeface="Calibri"/>
                <a:cs typeface="Calibri"/>
              </a:rPr>
              <a:t>C</a:t>
            </a:r>
            <a:r>
              <a:rPr sz="1260" b="1" spc="-12" dirty="0">
                <a:solidFill>
                  <a:schemeClr val="bg1"/>
                </a:solidFill>
                <a:latin typeface="Calibri"/>
                <a:cs typeface="Calibri"/>
              </a:rPr>
              <a:t>h</a:t>
            </a:r>
            <a:r>
              <a:rPr sz="1260" b="1" spc="-18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1260" b="1" spc="-6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1260" b="1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1260" b="1" spc="-6" dirty="0">
                <a:solidFill>
                  <a:schemeClr val="bg1"/>
                </a:solidFill>
                <a:latin typeface="Calibri"/>
                <a:cs typeface="Calibri"/>
              </a:rPr>
              <a:t>m</a:t>
            </a:r>
            <a:r>
              <a:rPr sz="1260" b="1" spc="-18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1260" b="1" spc="-12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1260" b="1" spc="-42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60" b="1" spc="-18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1260" b="1" spc="-12" dirty="0">
                <a:solidFill>
                  <a:schemeClr val="bg1"/>
                </a:solidFill>
                <a:latin typeface="Calibri"/>
                <a:cs typeface="Calibri"/>
              </a:rPr>
              <a:t>nd</a:t>
            </a:r>
            <a:r>
              <a:rPr sz="1260" b="1" spc="-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60" b="1" spc="-6" dirty="0">
                <a:solidFill>
                  <a:schemeClr val="bg1"/>
                </a:solidFill>
                <a:latin typeface="Calibri"/>
                <a:cs typeface="Calibri"/>
              </a:rPr>
              <a:t>M</a:t>
            </a:r>
            <a:r>
              <a:rPr sz="1260" b="1" spc="-18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1260" b="1" spc="-12" dirty="0">
                <a:solidFill>
                  <a:schemeClr val="bg1"/>
                </a:solidFill>
                <a:latin typeface="Calibri"/>
                <a:cs typeface="Calibri"/>
              </a:rPr>
              <a:t>n</a:t>
            </a:r>
            <a:r>
              <a:rPr sz="1260" b="1" spc="-18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r>
              <a:rPr sz="1260" b="1" spc="-6" dirty="0">
                <a:solidFill>
                  <a:schemeClr val="bg1"/>
                </a:solidFill>
                <a:latin typeface="Calibri"/>
                <a:cs typeface="Calibri"/>
              </a:rPr>
              <a:t>gin</a:t>
            </a:r>
            <a:r>
              <a:rPr sz="1260" b="1" dirty="0">
                <a:solidFill>
                  <a:schemeClr val="bg1"/>
                </a:solidFill>
                <a:latin typeface="Calibri"/>
                <a:cs typeface="Calibri"/>
              </a:rPr>
              <a:t>g</a:t>
            </a:r>
            <a:r>
              <a:rPr sz="1260" b="1" spc="6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60" b="1" spc="-18" dirty="0">
                <a:solidFill>
                  <a:schemeClr val="bg1"/>
                </a:solidFill>
                <a:latin typeface="Calibri"/>
                <a:cs typeface="Calibri"/>
              </a:rPr>
              <a:t>D</a:t>
            </a:r>
            <a:r>
              <a:rPr sz="1260" b="1" spc="-6" dirty="0">
                <a:solidFill>
                  <a:schemeClr val="bg1"/>
                </a:solidFill>
                <a:latin typeface="Calibri"/>
                <a:cs typeface="Calibri"/>
              </a:rPr>
              <a:t>i</a:t>
            </a:r>
            <a:r>
              <a:rPr sz="1260" b="1" spc="-12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sz="1260" b="1" spc="-6" dirty="0">
                <a:solidFill>
                  <a:schemeClr val="bg1"/>
                </a:solidFill>
                <a:latin typeface="Calibri"/>
                <a:cs typeface="Calibri"/>
              </a:rPr>
              <a:t>ec</a:t>
            </a:r>
            <a:r>
              <a:rPr sz="1260" b="1" spc="-12" dirty="0">
                <a:solidFill>
                  <a:schemeClr val="bg1"/>
                </a:solidFill>
                <a:latin typeface="Calibri"/>
                <a:cs typeface="Calibri"/>
              </a:rPr>
              <a:t>t</a:t>
            </a:r>
            <a:r>
              <a:rPr sz="1260" b="1" dirty="0">
                <a:solidFill>
                  <a:schemeClr val="bg1"/>
                </a:solidFill>
                <a:latin typeface="Calibri"/>
                <a:cs typeface="Calibri"/>
              </a:rPr>
              <a:t>or</a:t>
            </a:r>
            <a:endParaRPr sz="126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9" name="object 7"/>
          <p:cNvSpPr txBox="1"/>
          <p:nvPr/>
        </p:nvSpPr>
        <p:spPr>
          <a:xfrm>
            <a:off x="1881494" y="1857924"/>
            <a:ext cx="2211984" cy="9207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84150" indent="-171450"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en-US" altLang="en-US" sz="1080" dirty="0">
                <a:solidFill>
                  <a:schemeClr val="bg1"/>
                </a:solidFill>
              </a:rPr>
              <a:t>Founder</a:t>
            </a:r>
            <a:r>
              <a:rPr lang="en-US" altLang="en-US" sz="10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>
                <a:solidFill>
                  <a:schemeClr val="bg1"/>
                </a:solidFill>
              </a:rPr>
              <a:t>director</a:t>
            </a:r>
            <a:r>
              <a:rPr lang="en-US" altLang="en-US" sz="10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>
                <a:solidFill>
                  <a:schemeClr val="bg1"/>
                </a:solidFill>
              </a:rPr>
              <a:t>of</a:t>
            </a:r>
            <a:r>
              <a:rPr lang="en-US" altLang="en-US" sz="10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>
                <a:solidFill>
                  <a:schemeClr val="bg1"/>
                </a:solidFill>
              </a:rPr>
              <a:t>SPAL</a:t>
            </a:r>
            <a:r>
              <a:rPr lang="en-US" altLang="en-US" sz="10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>
                <a:solidFill>
                  <a:schemeClr val="bg1"/>
                </a:solidFill>
              </a:rPr>
              <a:t>with</a:t>
            </a:r>
            <a:r>
              <a:rPr lang="en-US" altLang="en-US" sz="10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>
                <a:solidFill>
                  <a:schemeClr val="bg1"/>
                </a:solidFill>
              </a:rPr>
              <a:t>35</a:t>
            </a:r>
            <a:r>
              <a:rPr lang="en-US" altLang="en-US" sz="10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>
                <a:solidFill>
                  <a:schemeClr val="bg1"/>
                </a:solidFill>
              </a:rPr>
              <a:t>years</a:t>
            </a:r>
            <a:r>
              <a:rPr lang="en-US" altLang="en-US" sz="10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>
                <a:solidFill>
                  <a:schemeClr val="bg1"/>
                </a:solidFill>
              </a:rPr>
              <a:t>of</a:t>
            </a:r>
            <a:r>
              <a:rPr lang="en-US" altLang="en-US" sz="10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>
                <a:solidFill>
                  <a:schemeClr val="bg1"/>
                </a:solidFill>
              </a:rPr>
              <a:t>experience</a:t>
            </a:r>
            <a:r>
              <a:rPr lang="en-US" altLang="en-US" sz="10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>
                <a:solidFill>
                  <a:schemeClr val="bg1"/>
                </a:solidFill>
              </a:rPr>
              <a:t>in</a:t>
            </a:r>
            <a:r>
              <a:rPr lang="en-US" altLang="en-US" sz="10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>
                <a:solidFill>
                  <a:schemeClr val="bg1"/>
                </a:solidFill>
              </a:rPr>
              <a:t>the</a:t>
            </a:r>
            <a:r>
              <a:rPr lang="en-US" altLang="en-US" sz="10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>
                <a:solidFill>
                  <a:schemeClr val="bg1"/>
                </a:solidFill>
              </a:rPr>
              <a:t>textile</a:t>
            </a:r>
            <a:r>
              <a:rPr lang="en-US" altLang="en-US" sz="10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>
                <a:solidFill>
                  <a:schemeClr val="bg1"/>
                </a:solidFill>
              </a:rPr>
              <a:t>and</a:t>
            </a:r>
            <a:r>
              <a:rPr lang="en-US" altLang="en-US" sz="10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>
                <a:solidFill>
                  <a:schemeClr val="bg1"/>
                </a:solidFill>
              </a:rPr>
              <a:t>apparel</a:t>
            </a:r>
            <a:r>
              <a:rPr lang="en-US" altLang="en-US" sz="10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>
                <a:solidFill>
                  <a:schemeClr val="bg1"/>
                </a:solidFill>
              </a:rPr>
              <a:t>industry</a:t>
            </a:r>
          </a:p>
          <a:p>
            <a:pPr>
              <a:spcBef>
                <a:spcPts val="720"/>
              </a:spcBef>
              <a:buFont typeface="Arial" panose="020B0604020202020204" pitchFamily="34" charset="0"/>
              <a:buChar char="•"/>
            </a:pPr>
            <a:r>
              <a:rPr lang="en-US" altLang="en-US" sz="1080" dirty="0">
                <a:solidFill>
                  <a:schemeClr val="bg1"/>
                </a:solidFill>
              </a:rPr>
              <a:t>Bachelor</a:t>
            </a:r>
            <a:r>
              <a:rPr lang="en-US" altLang="en-US" sz="10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>
                <a:solidFill>
                  <a:schemeClr val="bg1"/>
                </a:solidFill>
              </a:rPr>
              <a:t>of</a:t>
            </a:r>
            <a:r>
              <a:rPr lang="en-US" altLang="en-US" sz="10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>
                <a:solidFill>
                  <a:schemeClr val="bg1"/>
                </a:solidFill>
              </a:rPr>
              <a:t>Science</a:t>
            </a:r>
            <a:r>
              <a:rPr lang="en-US" altLang="en-US" sz="10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>
                <a:solidFill>
                  <a:schemeClr val="bg1"/>
                </a:solidFill>
              </a:rPr>
              <a:t>from</a:t>
            </a:r>
            <a:r>
              <a:rPr lang="en-US" altLang="en-US" sz="10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>
                <a:solidFill>
                  <a:schemeClr val="bg1"/>
                </a:solidFill>
              </a:rPr>
              <a:t>the</a:t>
            </a:r>
            <a:r>
              <a:rPr lang="en-US" altLang="en-US" sz="10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>
                <a:solidFill>
                  <a:schemeClr val="bg1"/>
                </a:solidFill>
              </a:rPr>
              <a:t>Bangalore</a:t>
            </a:r>
            <a:r>
              <a:rPr lang="en-US" altLang="en-US" sz="10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>
                <a:solidFill>
                  <a:schemeClr val="bg1"/>
                </a:solidFill>
              </a:rPr>
              <a:t>University</a:t>
            </a:r>
          </a:p>
        </p:txBody>
      </p:sp>
      <p:sp>
        <p:nvSpPr>
          <p:cNvPr id="40" name="object 8"/>
          <p:cNvSpPr>
            <a:spLocks noChangeArrowheads="1"/>
          </p:cNvSpPr>
          <p:nvPr/>
        </p:nvSpPr>
        <p:spPr bwMode="auto">
          <a:xfrm>
            <a:off x="1107303" y="1363431"/>
            <a:ext cx="729954" cy="81364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sz="1680">
              <a:solidFill>
                <a:schemeClr val="bg1"/>
              </a:solidFill>
            </a:endParaRPr>
          </a:p>
        </p:txBody>
      </p:sp>
      <p:sp>
        <p:nvSpPr>
          <p:cNvPr id="41" name="object 9"/>
          <p:cNvSpPr>
            <a:spLocks/>
          </p:cNvSpPr>
          <p:nvPr/>
        </p:nvSpPr>
        <p:spPr bwMode="auto">
          <a:xfrm>
            <a:off x="4479564" y="1326235"/>
            <a:ext cx="3183554" cy="1492685"/>
          </a:xfrm>
          <a:custGeom>
            <a:avLst/>
            <a:gdLst>
              <a:gd name="T0" fmla="*/ 0 w 2541270"/>
              <a:gd name="T1" fmla="*/ 1382386 h 1382395"/>
              <a:gd name="T2" fmla="*/ 2540888 w 2541270"/>
              <a:gd name="T3" fmla="*/ 1382386 h 1382395"/>
              <a:gd name="T4" fmla="*/ 2540888 w 2541270"/>
              <a:gd name="T5" fmla="*/ 0 h 1382395"/>
              <a:gd name="T6" fmla="*/ 0 w 2541270"/>
              <a:gd name="T7" fmla="*/ 0 h 1382395"/>
              <a:gd name="T8" fmla="*/ 0 w 2541270"/>
              <a:gd name="T9" fmla="*/ 1382386 h 1382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1270" h="1382395">
                <a:moveTo>
                  <a:pt x="0" y="1382386"/>
                </a:moveTo>
                <a:lnTo>
                  <a:pt x="2540888" y="1382386"/>
                </a:lnTo>
                <a:lnTo>
                  <a:pt x="2540888" y="0"/>
                </a:lnTo>
                <a:lnTo>
                  <a:pt x="0" y="0"/>
                </a:lnTo>
                <a:lnTo>
                  <a:pt x="0" y="1382386"/>
                </a:lnTo>
                <a:close/>
              </a:path>
            </a:pathLst>
          </a:custGeom>
          <a:solidFill>
            <a:srgbClr val="E6A80C"/>
          </a:solidFill>
          <a:ln w="127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endParaRPr lang="en-US" sz="1680">
              <a:solidFill>
                <a:schemeClr val="bg1"/>
              </a:solidFill>
            </a:endParaRPr>
          </a:p>
        </p:txBody>
      </p:sp>
      <p:sp>
        <p:nvSpPr>
          <p:cNvPr id="42" name="object 10"/>
          <p:cNvSpPr txBox="1"/>
          <p:nvPr/>
        </p:nvSpPr>
        <p:spPr>
          <a:xfrm>
            <a:off x="5294595" y="1404877"/>
            <a:ext cx="2268136" cy="985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320" b="1" i="1" dirty="0" err="1">
                <a:solidFill>
                  <a:schemeClr val="bg1"/>
                </a:solidFill>
              </a:rPr>
              <a:t>Ms</a:t>
            </a:r>
            <a:r>
              <a:rPr lang="en-US" altLang="en-US" sz="132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320" b="1" i="1" dirty="0">
                <a:solidFill>
                  <a:schemeClr val="bg1"/>
                </a:solidFill>
              </a:rPr>
              <a:t>S.</a:t>
            </a:r>
            <a:r>
              <a:rPr lang="en-US" altLang="en-US" sz="132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320" b="1" i="1" dirty="0" err="1">
                <a:solidFill>
                  <a:schemeClr val="bg1"/>
                </a:solidFill>
              </a:rPr>
              <a:t>Latha</a:t>
            </a:r>
            <a:endParaRPr lang="en-US" altLang="en-US" sz="1320" dirty="0">
              <a:solidFill>
                <a:schemeClr val="bg1"/>
              </a:solidFill>
            </a:endParaRPr>
          </a:p>
          <a:p>
            <a:pPr>
              <a:spcBef>
                <a:spcPts val="30"/>
              </a:spcBef>
            </a:pPr>
            <a:r>
              <a:rPr lang="en-US" altLang="en-US" sz="1260" b="1" dirty="0">
                <a:solidFill>
                  <a:schemeClr val="bg1"/>
                </a:solidFill>
              </a:rPr>
              <a:t>Executive</a:t>
            </a:r>
            <a:r>
              <a:rPr lang="en-US" altLang="en-US" sz="126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60" b="1" dirty="0">
                <a:solidFill>
                  <a:schemeClr val="bg1"/>
                </a:solidFill>
              </a:rPr>
              <a:t>Director</a:t>
            </a:r>
            <a:endParaRPr lang="en-US" altLang="en-US" sz="1260" dirty="0">
              <a:solidFill>
                <a:schemeClr val="bg1"/>
              </a:solidFill>
            </a:endParaRPr>
          </a:p>
          <a:p>
            <a:pPr algn="just">
              <a:spcBef>
                <a:spcPts val="720"/>
              </a:spcBef>
            </a:pPr>
            <a:r>
              <a:rPr lang="en-US" altLang="en-US" sz="1080" dirty="0">
                <a:solidFill>
                  <a:schemeClr val="bg1"/>
                </a:solidFill>
              </a:rPr>
              <a:t>Founder</a:t>
            </a:r>
            <a:r>
              <a:rPr lang="en-US" altLang="en-US" sz="10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>
                <a:solidFill>
                  <a:schemeClr val="bg1"/>
                </a:solidFill>
              </a:rPr>
              <a:t>director</a:t>
            </a:r>
            <a:r>
              <a:rPr lang="en-US" altLang="en-US" sz="10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>
                <a:solidFill>
                  <a:schemeClr val="bg1"/>
                </a:solidFill>
              </a:rPr>
              <a:t>of</a:t>
            </a:r>
            <a:r>
              <a:rPr lang="en-US" altLang="en-US" sz="10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>
                <a:solidFill>
                  <a:schemeClr val="bg1"/>
                </a:solidFill>
              </a:rPr>
              <a:t>SPAL</a:t>
            </a:r>
            <a:r>
              <a:rPr lang="en-US" altLang="en-US" sz="10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>
                <a:solidFill>
                  <a:schemeClr val="bg1"/>
                </a:solidFill>
              </a:rPr>
              <a:t>with</a:t>
            </a:r>
            <a:r>
              <a:rPr lang="en-US" altLang="en-US" sz="10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en-US" altLang="en-US" sz="1080" dirty="0">
                <a:solidFill>
                  <a:schemeClr val="bg1"/>
                </a:solidFill>
              </a:rPr>
              <a:t>years</a:t>
            </a:r>
            <a:r>
              <a:rPr lang="en-US" altLang="en-US" sz="10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>
                <a:solidFill>
                  <a:schemeClr val="bg1"/>
                </a:solidFill>
              </a:rPr>
              <a:t>of</a:t>
            </a:r>
            <a:r>
              <a:rPr lang="en-US" altLang="en-US" sz="10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>
                <a:solidFill>
                  <a:schemeClr val="bg1"/>
                </a:solidFill>
              </a:rPr>
              <a:t>experience</a:t>
            </a:r>
            <a:r>
              <a:rPr lang="en-US" altLang="en-US" sz="10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>
                <a:solidFill>
                  <a:schemeClr val="bg1"/>
                </a:solidFill>
              </a:rPr>
              <a:t>in</a:t>
            </a:r>
            <a:r>
              <a:rPr lang="en-US" altLang="en-US" sz="10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>
                <a:solidFill>
                  <a:schemeClr val="bg1"/>
                </a:solidFill>
              </a:rPr>
              <a:t>the</a:t>
            </a:r>
            <a:r>
              <a:rPr lang="en-US" altLang="en-US" sz="10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>
                <a:solidFill>
                  <a:schemeClr val="bg1"/>
                </a:solidFill>
              </a:rPr>
              <a:t>textile</a:t>
            </a:r>
            <a:r>
              <a:rPr lang="en-US" altLang="en-US" sz="10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>
                <a:solidFill>
                  <a:schemeClr val="bg1"/>
                </a:solidFill>
              </a:rPr>
              <a:t>and</a:t>
            </a:r>
            <a:r>
              <a:rPr lang="en-US" altLang="en-US" sz="10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>
                <a:solidFill>
                  <a:schemeClr val="bg1"/>
                </a:solidFill>
              </a:rPr>
              <a:t>apparel</a:t>
            </a:r>
            <a:r>
              <a:rPr lang="en-US" altLang="en-US" sz="108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>
                <a:solidFill>
                  <a:schemeClr val="bg1"/>
                </a:solidFill>
              </a:rPr>
              <a:t>industry</a:t>
            </a:r>
          </a:p>
        </p:txBody>
      </p:sp>
      <p:sp>
        <p:nvSpPr>
          <p:cNvPr id="43" name="object 11"/>
          <p:cNvSpPr>
            <a:spLocks noChangeArrowheads="1"/>
          </p:cNvSpPr>
          <p:nvPr/>
        </p:nvSpPr>
        <p:spPr bwMode="auto">
          <a:xfrm>
            <a:off x="4534649" y="1367051"/>
            <a:ext cx="735178" cy="8119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IN" altLang="en-US" sz="1680" dirty="0">
                <a:solidFill>
                  <a:schemeClr val="bg1"/>
                </a:solidFill>
              </a:rPr>
              <a:t>`</a:t>
            </a:r>
            <a:endParaRPr lang="en-US" altLang="en-US" sz="1680" dirty="0">
              <a:solidFill>
                <a:schemeClr val="bg1"/>
              </a:solidFill>
            </a:endParaRPr>
          </a:p>
        </p:txBody>
      </p:sp>
      <p:sp>
        <p:nvSpPr>
          <p:cNvPr id="44" name="object 12"/>
          <p:cNvSpPr>
            <a:spLocks noChangeArrowheads="1"/>
          </p:cNvSpPr>
          <p:nvPr/>
        </p:nvSpPr>
        <p:spPr bwMode="auto">
          <a:xfrm>
            <a:off x="7936867" y="1366128"/>
            <a:ext cx="735178" cy="8119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 sz="1680">
              <a:solidFill>
                <a:schemeClr val="bg1"/>
              </a:solidFill>
            </a:endParaRPr>
          </a:p>
        </p:txBody>
      </p:sp>
      <p:sp>
        <p:nvSpPr>
          <p:cNvPr id="45" name="object 14"/>
          <p:cNvSpPr txBox="1"/>
          <p:nvPr/>
        </p:nvSpPr>
        <p:spPr>
          <a:xfrm>
            <a:off x="4479564" y="3408078"/>
            <a:ext cx="3183554" cy="14422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Autofit/>
          </a:bodyPr>
          <a:lstStyle>
            <a:lvl1pPr marL="8413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" b="1" dirty="0" err="1"/>
              <a:t>Ms</a:t>
            </a:r>
            <a:r>
              <a:rPr lang="en-US" alt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b="1" dirty="0"/>
              <a:t>P.V.</a:t>
            </a:r>
            <a:r>
              <a:rPr lang="en-US" alt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b="1" dirty="0" err="1"/>
              <a:t>Jeeva</a:t>
            </a:r>
            <a:r>
              <a:rPr lang="en-US" altLang="en-US" sz="1200" b="1" dirty="0"/>
              <a:t>,</a:t>
            </a:r>
            <a:r>
              <a:rPr lang="en-US" alt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b="1" i="1" dirty="0"/>
              <a:t>Chief</a:t>
            </a:r>
            <a:r>
              <a:rPr lang="en-US" altLang="en-US" sz="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b="1" i="1" dirty="0"/>
              <a:t>Executive</a:t>
            </a:r>
            <a:r>
              <a:rPr lang="en-US" altLang="en-US" sz="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b="1" i="1" dirty="0"/>
              <a:t>Officer</a:t>
            </a:r>
            <a:endParaRPr lang="en-US" altLang="en-US" sz="1200" dirty="0"/>
          </a:p>
          <a:p>
            <a:pPr marL="306706" indent="-205740"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altLang="en-US" sz="1080" dirty="0"/>
              <a:t>34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080" dirty="0"/>
              <a:t>years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080" dirty="0"/>
              <a:t>of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080" dirty="0"/>
              <a:t>experience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080" dirty="0"/>
              <a:t>in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080" dirty="0"/>
              <a:t>the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080" dirty="0"/>
              <a:t>textile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080" dirty="0"/>
              <a:t>and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/>
              <a:t>apparel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/>
              <a:t>industry</a:t>
            </a:r>
          </a:p>
          <a:p>
            <a:pPr marL="306706" indent="-205740"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altLang="en-US" sz="1080" dirty="0"/>
              <a:t>Handles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080" dirty="0"/>
              <a:t>garments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080" dirty="0"/>
              <a:t>division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080" dirty="0"/>
              <a:t>and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080" dirty="0"/>
              <a:t>has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1080" dirty="0"/>
              <a:t>been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/>
              <a:t>associated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/>
              <a:t>with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/>
              <a:t>SPAL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/>
              <a:t>since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/>
              <a:t>July,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/>
              <a:t>1986</a:t>
            </a:r>
          </a:p>
          <a:p>
            <a:pPr marL="306706" indent="-205740"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altLang="en-US" sz="1080" dirty="0"/>
              <a:t>Diploma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1080" dirty="0"/>
              <a:t>in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1080" dirty="0"/>
              <a:t>textile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1080" dirty="0"/>
              <a:t>processing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1080" dirty="0"/>
              <a:t>from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1080" dirty="0"/>
              <a:t>GRG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/>
              <a:t>Polytechnic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/>
              <a:t>College,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/>
              <a:t>Coimbatore</a:t>
            </a:r>
          </a:p>
        </p:txBody>
      </p:sp>
      <p:sp>
        <p:nvSpPr>
          <p:cNvPr id="49" name="object 18"/>
          <p:cNvSpPr txBox="1"/>
          <p:nvPr/>
        </p:nvSpPr>
        <p:spPr>
          <a:xfrm>
            <a:off x="7936868" y="3408077"/>
            <a:ext cx="3142718" cy="138704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>
            <a:lvl1pPr marL="857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1200" b="1" dirty="0" err="1"/>
              <a:t>Mr</a:t>
            </a:r>
            <a:r>
              <a:rPr lang="en-US" alt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b="1" dirty="0"/>
              <a:t>V.</a:t>
            </a:r>
            <a:r>
              <a:rPr lang="en-US" alt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b="1" dirty="0" err="1"/>
              <a:t>Balaji</a:t>
            </a:r>
            <a:r>
              <a:rPr lang="en-US" altLang="en-US" sz="1200" b="1" dirty="0"/>
              <a:t>,</a:t>
            </a:r>
            <a:r>
              <a:rPr lang="en-US" altLang="en-US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b="1" i="1" dirty="0"/>
              <a:t>Chief</a:t>
            </a:r>
            <a:r>
              <a:rPr lang="en-US" altLang="en-US" sz="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b="1" i="1" dirty="0"/>
              <a:t>Finance</a:t>
            </a:r>
            <a:r>
              <a:rPr lang="en-US" altLang="en-US" sz="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b="1" i="1" dirty="0"/>
              <a:t>Officer</a:t>
            </a:r>
            <a:endParaRPr lang="en-US" altLang="en-US" sz="1200" dirty="0"/>
          </a:p>
          <a:p>
            <a:pPr marL="308610" indent="-205740"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altLang="en-US" sz="1080" dirty="0"/>
              <a:t>years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/>
              <a:t>of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/>
              <a:t>experience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/>
              <a:t>in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/>
              <a:t>the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/>
              <a:t>field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/>
              <a:t>of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/>
              <a:t>finance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/>
              <a:t>and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/>
              <a:t>accounts</a:t>
            </a:r>
          </a:p>
          <a:p>
            <a:pPr marL="308610" indent="-205740"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altLang="en-US" sz="1080" dirty="0"/>
              <a:t>Associated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/>
              <a:t>with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/>
              <a:t>SPAL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/>
              <a:t>since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/>
              <a:t>May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/>
              <a:t>2012</a:t>
            </a:r>
          </a:p>
          <a:p>
            <a:pPr marL="308610" indent="-205740"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altLang="en-US" sz="1080" dirty="0"/>
              <a:t>Qualified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/>
              <a:t>Chartered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/>
              <a:t>Accountant</a:t>
            </a:r>
          </a:p>
          <a:p>
            <a:pPr marL="308610" indent="-205740"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altLang="en-US" sz="1080" dirty="0"/>
              <a:t>Helped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/>
              <a:t>in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/>
              <a:t>managing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/>
              <a:t>banking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/>
              <a:t>relationships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/>
              <a:t>to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/>
              <a:t>aid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/>
              <a:t>the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/>
              <a:t>growth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/>
              <a:t>of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/>
              <a:t>the</a:t>
            </a:r>
            <a:r>
              <a:rPr lang="en-US" altLang="en-US" sz="108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080" dirty="0"/>
              <a:t>Company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5A6FE-3805-4D71-91A1-38615D1ABB24}"/>
              </a:ext>
            </a:extLst>
          </p:cNvPr>
          <p:cNvSpPr/>
          <p:nvPr/>
        </p:nvSpPr>
        <p:spPr>
          <a:xfrm>
            <a:off x="1415314" y="220837"/>
            <a:ext cx="8554788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040" b="1" dirty="0">
                <a:solidFill>
                  <a:schemeClr val="bg1"/>
                </a:solidFill>
              </a:rPr>
              <a:t>QUALIFIED MANAGEMENT WITH DEEP UNDERSTANDING OF APPAREL SECTOR</a:t>
            </a: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B70C3EF4-DB86-D1C5-45DE-01A800A73DE8}"/>
              </a:ext>
            </a:extLst>
          </p:cNvPr>
          <p:cNvSpPr>
            <a:spLocks/>
          </p:cNvSpPr>
          <p:nvPr/>
        </p:nvSpPr>
        <p:spPr bwMode="auto">
          <a:xfrm>
            <a:off x="1107303" y="3408078"/>
            <a:ext cx="3188661" cy="1411488"/>
          </a:xfrm>
          <a:custGeom>
            <a:avLst/>
            <a:gdLst>
              <a:gd name="T0" fmla="*/ 0 w 2541270"/>
              <a:gd name="T1" fmla="*/ 1696330 h 1696720"/>
              <a:gd name="T2" fmla="*/ 2540888 w 2541270"/>
              <a:gd name="T3" fmla="*/ 1696330 h 1696720"/>
              <a:gd name="T4" fmla="*/ 2540888 w 2541270"/>
              <a:gd name="T5" fmla="*/ 0 h 1696720"/>
              <a:gd name="T6" fmla="*/ 0 w 2541270"/>
              <a:gd name="T7" fmla="*/ 0 h 1696720"/>
              <a:gd name="T8" fmla="*/ 0 w 2541270"/>
              <a:gd name="T9" fmla="*/ 1696330 h 1696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1270" h="1696720">
                <a:moveTo>
                  <a:pt x="0" y="1696330"/>
                </a:moveTo>
                <a:lnTo>
                  <a:pt x="2540888" y="1696330"/>
                </a:lnTo>
                <a:lnTo>
                  <a:pt x="2540888" y="0"/>
                </a:lnTo>
                <a:lnTo>
                  <a:pt x="0" y="0"/>
                </a:lnTo>
                <a:lnTo>
                  <a:pt x="0" y="1696330"/>
                </a:lnTo>
                <a:close/>
              </a:path>
            </a:pathLst>
          </a:custGeom>
          <a:solidFill>
            <a:srgbClr val="F2F2F2"/>
          </a:solidFill>
          <a:ln w="12700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r>
              <a:rPr lang="en-US" altLang="en-US" sz="1200" b="1" dirty="0"/>
              <a:t> </a:t>
            </a:r>
            <a:r>
              <a:rPr lang="en-US" altLang="en-US" sz="1200" b="1" dirty="0" err="1"/>
              <a:t>Ms</a:t>
            </a:r>
            <a:r>
              <a:rPr lang="en-US" altLang="en-US" sz="1200" b="1" dirty="0">
                <a:cs typeface="Times New Roman" pitchFamily="18" charset="0"/>
              </a:rPr>
              <a:t> S . </a:t>
            </a:r>
            <a:r>
              <a:rPr lang="en-US" altLang="en-US" sz="1200" b="1" dirty="0" err="1">
                <a:cs typeface="Times New Roman" pitchFamily="18" charset="0"/>
              </a:rPr>
              <a:t>Shantha</a:t>
            </a:r>
            <a:r>
              <a:rPr lang="en-US" altLang="en-US" sz="1200" b="1" dirty="0">
                <a:cs typeface="Times New Roman" pitchFamily="18" charset="0"/>
              </a:rPr>
              <a:t>, </a:t>
            </a:r>
            <a:r>
              <a:rPr lang="en-US" altLang="en-US" sz="1200" b="1" i="1" dirty="0"/>
              <a:t> Joint Managing Director</a:t>
            </a:r>
            <a:endParaRPr lang="en-US" altLang="en-US" sz="1200" b="1" dirty="0"/>
          </a:p>
          <a:p>
            <a:pPr marL="137160" indent="-13716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1080" dirty="0" err="1"/>
              <a:t>B.Tech</a:t>
            </a:r>
            <a:r>
              <a:rPr lang="en-GB" sz="1080" dirty="0"/>
              <a:t> (Textiles) graduate and MBA from PSG Institute of Management. </a:t>
            </a:r>
          </a:p>
          <a:p>
            <a:pPr marL="137160" indent="-13716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1080" dirty="0"/>
              <a:t>Immense knowledge in marketing and textiles makes her contribution valuable to achieve the visions of the Company</a:t>
            </a:r>
            <a:endParaRPr lang="en-US" altLang="en-US" sz="1080" b="1" dirty="0"/>
          </a:p>
        </p:txBody>
      </p:sp>
    </p:spTree>
    <p:extLst>
      <p:ext uri="{BB962C8B-B14F-4D97-AF65-F5344CB8AC3E}">
        <p14:creationId xmlns:p14="http://schemas.microsoft.com/office/powerpoint/2010/main" val="2214442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3ABF20-B95D-4A2B-8515-F654E87909E1}" type="slidenum">
              <a:rPr lang="en-IN" smtClean="0"/>
              <a:pPr/>
              <a:t>17</a:t>
            </a:fld>
            <a:endParaRPr lang="en-IN"/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E4106FFB-BE96-4D1B-923B-BE8CC8247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9390" y="1669798"/>
            <a:ext cx="3710940" cy="2018438"/>
          </a:xfrm>
          <a:prstGeom prst="rect">
            <a:avLst/>
          </a:prstGeom>
          <a:solidFill>
            <a:srgbClr val="E6A8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44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0" name="object 4">
            <a:extLst>
              <a:ext uri="{FF2B5EF4-FFF2-40B4-BE49-F238E27FC236}">
                <a16:creationId xmlns:a16="http://schemas.microsoft.com/office/drawing/2014/main" id="{A070A15F-2767-45A0-9903-66820C28C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7460" y="1669798"/>
            <a:ext cx="3695700" cy="2018438"/>
          </a:xfrm>
          <a:prstGeom prst="rect">
            <a:avLst/>
          </a:prstGeom>
          <a:solidFill>
            <a:srgbClr val="E6A8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44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146D35FD-201B-4189-9FD0-B28D4CC58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7460" y="4071125"/>
            <a:ext cx="3695700" cy="1921907"/>
          </a:xfrm>
          <a:prstGeom prst="rect">
            <a:avLst/>
          </a:prstGeom>
          <a:solidFill>
            <a:srgbClr val="E6A8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16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2" name="object 6">
            <a:extLst>
              <a:ext uri="{FF2B5EF4-FFF2-40B4-BE49-F238E27FC236}">
                <a16:creationId xmlns:a16="http://schemas.microsoft.com/office/drawing/2014/main" id="{4F00FFC8-6F2A-42D1-A8DC-3835B249CB70}"/>
              </a:ext>
            </a:extLst>
          </p:cNvPr>
          <p:cNvSpPr txBox="1"/>
          <p:nvPr/>
        </p:nvSpPr>
        <p:spPr>
          <a:xfrm>
            <a:off x="7145075" y="1728853"/>
            <a:ext cx="1668780" cy="37856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5240">
              <a:defRPr/>
            </a:pPr>
            <a:r>
              <a:rPr sz="1260" b="1" spc="-6" dirty="0" err="1">
                <a:solidFill>
                  <a:schemeClr val="bg1"/>
                </a:solidFill>
                <a:cs typeface="Calibri"/>
              </a:rPr>
              <a:t>M</a:t>
            </a:r>
            <a:r>
              <a:rPr sz="1260" b="1" dirty="0" err="1">
                <a:solidFill>
                  <a:schemeClr val="bg1"/>
                </a:solidFill>
                <a:cs typeface="Calibri"/>
              </a:rPr>
              <a:t>r</a:t>
            </a:r>
            <a:r>
              <a:rPr lang="en-IN" sz="1260" b="1" spc="-54" dirty="0">
                <a:solidFill>
                  <a:schemeClr val="bg1"/>
                </a:solidFill>
                <a:latin typeface="Times New Roman"/>
                <a:cs typeface="Times New Roman"/>
              </a:rPr>
              <a:t>s </a:t>
            </a:r>
            <a:r>
              <a:rPr lang="en-IN" sz="1260" b="1" spc="-6" dirty="0">
                <a:solidFill>
                  <a:schemeClr val="bg1"/>
                </a:solidFill>
                <a:cs typeface="Calibri"/>
              </a:rPr>
              <a:t>H .Lakshmi Priya</a:t>
            </a:r>
            <a:endParaRPr sz="1260" dirty="0">
              <a:solidFill>
                <a:schemeClr val="bg1"/>
              </a:solidFill>
              <a:cs typeface="Calibri"/>
            </a:endParaRPr>
          </a:p>
          <a:p>
            <a:pPr marL="15240">
              <a:spcBef>
                <a:spcPts val="24"/>
              </a:spcBef>
              <a:defRPr/>
            </a:pPr>
            <a:r>
              <a:rPr sz="1200" b="1" dirty="0">
                <a:solidFill>
                  <a:schemeClr val="bg1"/>
                </a:solidFill>
                <a:cs typeface="Calibri"/>
              </a:rPr>
              <a:t>Indep</a:t>
            </a:r>
            <a:r>
              <a:rPr sz="1200" b="1" spc="-12" dirty="0">
                <a:solidFill>
                  <a:schemeClr val="bg1"/>
                </a:solidFill>
                <a:cs typeface="Calibri"/>
              </a:rPr>
              <a:t>e</a:t>
            </a:r>
            <a:r>
              <a:rPr sz="1200" b="1" dirty="0">
                <a:solidFill>
                  <a:schemeClr val="bg1"/>
                </a:solidFill>
                <a:cs typeface="Calibri"/>
              </a:rPr>
              <a:t>nd</a:t>
            </a:r>
            <a:r>
              <a:rPr sz="1200" b="1" spc="-12" dirty="0">
                <a:solidFill>
                  <a:schemeClr val="bg1"/>
                </a:solidFill>
                <a:cs typeface="Calibri"/>
              </a:rPr>
              <a:t>en</a:t>
            </a:r>
            <a:r>
              <a:rPr sz="1200" b="1" dirty="0">
                <a:solidFill>
                  <a:schemeClr val="bg1"/>
                </a:solidFill>
                <a:cs typeface="Calibri"/>
              </a:rPr>
              <a:t>t</a:t>
            </a:r>
            <a:r>
              <a:rPr sz="1200" b="1" spc="-36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b="1" spc="-6" dirty="0">
                <a:solidFill>
                  <a:schemeClr val="bg1"/>
                </a:solidFill>
                <a:cs typeface="Calibri"/>
              </a:rPr>
              <a:t>Dir</a:t>
            </a:r>
            <a:r>
              <a:rPr sz="1200" b="1" spc="-12" dirty="0">
                <a:solidFill>
                  <a:schemeClr val="bg1"/>
                </a:solidFill>
                <a:cs typeface="Calibri"/>
              </a:rPr>
              <a:t>e</a:t>
            </a:r>
            <a:r>
              <a:rPr sz="1200" b="1" spc="-6" dirty="0">
                <a:solidFill>
                  <a:schemeClr val="bg1"/>
                </a:solidFill>
                <a:cs typeface="Calibri"/>
              </a:rPr>
              <a:t>c</a:t>
            </a:r>
            <a:r>
              <a:rPr sz="1200" b="1" spc="-12" dirty="0">
                <a:solidFill>
                  <a:schemeClr val="bg1"/>
                </a:solidFill>
                <a:cs typeface="Calibri"/>
              </a:rPr>
              <a:t>t</a:t>
            </a:r>
            <a:r>
              <a:rPr sz="1200" b="1" dirty="0">
                <a:solidFill>
                  <a:schemeClr val="bg1"/>
                </a:solidFill>
                <a:cs typeface="Calibri"/>
              </a:rPr>
              <a:t>or</a:t>
            </a:r>
            <a:endParaRPr sz="12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3" name="object 7">
            <a:extLst>
              <a:ext uri="{FF2B5EF4-FFF2-40B4-BE49-F238E27FC236}">
                <a16:creationId xmlns:a16="http://schemas.microsoft.com/office/drawing/2014/main" id="{8497EDAD-D6E0-4AEF-B7FD-6A3E767D56C5}"/>
              </a:ext>
            </a:extLst>
          </p:cNvPr>
          <p:cNvSpPr txBox="1"/>
          <p:nvPr/>
        </p:nvSpPr>
        <p:spPr>
          <a:xfrm>
            <a:off x="7145075" y="2268429"/>
            <a:ext cx="2785255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84150" indent="-171450"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20+</a:t>
            </a:r>
            <a:r>
              <a:rPr lang="en-US" alt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solidFill>
                  <a:schemeClr val="bg1"/>
                </a:solidFill>
                <a:cs typeface="Arial" charset="0"/>
              </a:rPr>
              <a:t>years</a:t>
            </a:r>
            <a:r>
              <a:rPr lang="en-US" alt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solidFill>
                  <a:schemeClr val="bg1"/>
                </a:solidFill>
                <a:cs typeface="Arial" charset="0"/>
              </a:rPr>
              <a:t>of</a:t>
            </a:r>
            <a:r>
              <a:rPr lang="en-US" alt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solidFill>
                  <a:schemeClr val="bg1"/>
                </a:solidFill>
                <a:cs typeface="Arial" charset="0"/>
              </a:rPr>
              <a:t>experience</a:t>
            </a:r>
            <a:r>
              <a:rPr lang="en-US" alt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solidFill>
                  <a:schemeClr val="bg1"/>
                </a:solidFill>
                <a:cs typeface="Arial" charset="0"/>
              </a:rPr>
              <a:t>in</a:t>
            </a:r>
            <a:r>
              <a:rPr lang="en-US" alt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solidFill>
                  <a:schemeClr val="bg1"/>
                </a:solidFill>
                <a:cs typeface="Arial" charset="0"/>
              </a:rPr>
              <a:t>corporate advisory, contract documentation, private equity &amp; venture capital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12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4" name="object 8">
            <a:extLst>
              <a:ext uri="{FF2B5EF4-FFF2-40B4-BE49-F238E27FC236}">
                <a16:creationId xmlns:a16="http://schemas.microsoft.com/office/drawing/2014/main" id="{E7336836-CFCB-450E-83E9-316F3DEA6DBB}"/>
              </a:ext>
            </a:extLst>
          </p:cNvPr>
          <p:cNvSpPr txBox="1"/>
          <p:nvPr/>
        </p:nvSpPr>
        <p:spPr>
          <a:xfrm>
            <a:off x="7166695" y="2928837"/>
            <a:ext cx="2742013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84150" indent="-171450"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bg1"/>
                </a:solidFill>
                <a:cs typeface="Arial" charset="0"/>
              </a:rPr>
              <a:t>BA, LLB (Hons) </a:t>
            </a:r>
            <a:r>
              <a:rPr lang="en-IN" altLang="en-US" sz="1200" dirty="0">
                <a:solidFill>
                  <a:schemeClr val="bg1"/>
                </a:solidFill>
                <a:cs typeface="Arial" charset="0"/>
              </a:rPr>
              <a:t>from National las School of India University, Bangalore in 1996 and is a member of the Bar council of Maharashtra and Goa since 1999</a:t>
            </a:r>
            <a:r>
              <a:rPr lang="en-US" altLang="en-US" sz="1200" dirty="0">
                <a:solidFill>
                  <a:schemeClr val="bg1"/>
                </a:solidFill>
                <a:cs typeface="Arial" charset="0"/>
              </a:rPr>
              <a:t> </a:t>
            </a:r>
          </a:p>
        </p:txBody>
      </p:sp>
      <p:sp>
        <p:nvSpPr>
          <p:cNvPr id="35" name="object 9">
            <a:extLst>
              <a:ext uri="{FF2B5EF4-FFF2-40B4-BE49-F238E27FC236}">
                <a16:creationId xmlns:a16="http://schemas.microsoft.com/office/drawing/2014/main" id="{ADC96FDC-1C8C-4263-8D19-2D798B195554}"/>
              </a:ext>
            </a:extLst>
          </p:cNvPr>
          <p:cNvSpPr txBox="1"/>
          <p:nvPr/>
        </p:nvSpPr>
        <p:spPr>
          <a:xfrm>
            <a:off x="3122792" y="1774510"/>
            <a:ext cx="1884046" cy="37856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5240">
              <a:defRPr/>
            </a:pPr>
            <a:r>
              <a:rPr sz="1260" b="1" i="1" spc="-6" dirty="0">
                <a:solidFill>
                  <a:schemeClr val="bg1"/>
                </a:solidFill>
                <a:cs typeface="Calibri"/>
              </a:rPr>
              <a:t>M</a:t>
            </a:r>
            <a:r>
              <a:rPr sz="1260" b="1" i="1" dirty="0">
                <a:solidFill>
                  <a:schemeClr val="bg1"/>
                </a:solidFill>
                <a:cs typeface="Calibri"/>
              </a:rPr>
              <a:t>r</a:t>
            </a:r>
            <a:r>
              <a:rPr sz="1260" b="1" i="1" spc="-66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60" b="1" i="1" spc="12" dirty="0">
                <a:solidFill>
                  <a:schemeClr val="bg1"/>
                </a:solidFill>
                <a:cs typeface="Calibri"/>
              </a:rPr>
              <a:t>A</a:t>
            </a:r>
            <a:r>
              <a:rPr sz="1260" b="1" i="1" spc="-6" dirty="0">
                <a:solidFill>
                  <a:schemeClr val="bg1"/>
                </a:solidFill>
                <a:cs typeface="Calibri"/>
              </a:rPr>
              <a:t>.</a:t>
            </a:r>
            <a:r>
              <a:rPr sz="1260" b="1" i="1" spc="-12" dirty="0">
                <a:solidFill>
                  <a:schemeClr val="bg1"/>
                </a:solidFill>
                <a:cs typeface="Calibri"/>
              </a:rPr>
              <a:t>S</a:t>
            </a:r>
            <a:r>
              <a:rPr sz="1260" b="1" i="1" dirty="0">
                <a:solidFill>
                  <a:schemeClr val="bg1"/>
                </a:solidFill>
                <a:cs typeface="Calibri"/>
              </a:rPr>
              <a:t>.</a:t>
            </a:r>
            <a:r>
              <a:rPr sz="1260" b="1" i="1" spc="-54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60" b="1" i="1" dirty="0">
                <a:solidFill>
                  <a:schemeClr val="bg1"/>
                </a:solidFill>
                <a:cs typeface="Calibri"/>
              </a:rPr>
              <a:t>Ana</a:t>
            </a:r>
            <a:r>
              <a:rPr sz="1260" b="1" i="1" spc="6" dirty="0">
                <a:solidFill>
                  <a:schemeClr val="bg1"/>
                </a:solidFill>
                <a:cs typeface="Calibri"/>
              </a:rPr>
              <a:t>n</a:t>
            </a:r>
            <a:r>
              <a:rPr sz="1260" b="1" i="1" dirty="0">
                <a:solidFill>
                  <a:schemeClr val="bg1"/>
                </a:solidFill>
                <a:cs typeface="Calibri"/>
              </a:rPr>
              <a:t>d</a:t>
            </a:r>
            <a:r>
              <a:rPr sz="1260" b="1" i="1" spc="-30" dirty="0">
                <a:solidFill>
                  <a:schemeClr val="bg1"/>
                </a:solidFill>
                <a:cs typeface="Calibri"/>
              </a:rPr>
              <a:t>k</a:t>
            </a:r>
            <a:r>
              <a:rPr sz="1260" b="1" i="1" spc="-6" dirty="0">
                <a:solidFill>
                  <a:schemeClr val="bg1"/>
                </a:solidFill>
                <a:cs typeface="Calibri"/>
              </a:rPr>
              <a:t>um</a:t>
            </a:r>
            <a:r>
              <a:rPr sz="1260" b="1" i="1" spc="6" dirty="0">
                <a:solidFill>
                  <a:schemeClr val="bg1"/>
                </a:solidFill>
                <a:cs typeface="Calibri"/>
              </a:rPr>
              <a:t>a</a:t>
            </a:r>
            <a:r>
              <a:rPr sz="1260" b="1" i="1" dirty="0">
                <a:solidFill>
                  <a:schemeClr val="bg1"/>
                </a:solidFill>
                <a:cs typeface="Calibri"/>
              </a:rPr>
              <a:t>r</a:t>
            </a:r>
            <a:endParaRPr sz="1260" dirty="0">
              <a:solidFill>
                <a:schemeClr val="bg1"/>
              </a:solidFill>
              <a:cs typeface="Calibri"/>
            </a:endParaRPr>
          </a:p>
          <a:p>
            <a:pPr marL="15240">
              <a:spcBef>
                <a:spcPts val="24"/>
              </a:spcBef>
              <a:defRPr/>
            </a:pPr>
            <a:r>
              <a:rPr sz="1200" b="1" spc="-12" dirty="0">
                <a:solidFill>
                  <a:schemeClr val="bg1"/>
                </a:solidFill>
                <a:cs typeface="Calibri"/>
              </a:rPr>
              <a:t>Ind</a:t>
            </a:r>
            <a:r>
              <a:rPr sz="1200" b="1" spc="-6" dirty="0">
                <a:solidFill>
                  <a:schemeClr val="bg1"/>
                </a:solidFill>
                <a:cs typeface="Calibri"/>
              </a:rPr>
              <a:t>e</a:t>
            </a:r>
            <a:r>
              <a:rPr sz="1200" b="1" spc="-12" dirty="0">
                <a:solidFill>
                  <a:schemeClr val="bg1"/>
                </a:solidFill>
                <a:cs typeface="Calibri"/>
              </a:rPr>
              <a:t>p</a:t>
            </a:r>
            <a:r>
              <a:rPr sz="1200" b="1" spc="-6" dirty="0">
                <a:solidFill>
                  <a:schemeClr val="bg1"/>
                </a:solidFill>
                <a:cs typeface="Calibri"/>
              </a:rPr>
              <a:t>e</a:t>
            </a:r>
            <a:r>
              <a:rPr sz="1200" b="1" spc="-12" dirty="0">
                <a:solidFill>
                  <a:schemeClr val="bg1"/>
                </a:solidFill>
                <a:cs typeface="Calibri"/>
              </a:rPr>
              <a:t>nd</a:t>
            </a:r>
            <a:r>
              <a:rPr sz="1200" b="1" spc="-6" dirty="0">
                <a:solidFill>
                  <a:schemeClr val="bg1"/>
                </a:solidFill>
                <a:cs typeface="Calibri"/>
              </a:rPr>
              <a:t>e</a:t>
            </a:r>
            <a:r>
              <a:rPr sz="1200" b="1" spc="-24" dirty="0">
                <a:solidFill>
                  <a:schemeClr val="bg1"/>
                </a:solidFill>
                <a:cs typeface="Calibri"/>
              </a:rPr>
              <a:t>n</a:t>
            </a:r>
            <a:r>
              <a:rPr sz="1200" b="1" spc="-6" dirty="0">
                <a:solidFill>
                  <a:schemeClr val="bg1"/>
                </a:solidFill>
                <a:cs typeface="Calibri"/>
              </a:rPr>
              <a:t>t</a:t>
            </a:r>
            <a:r>
              <a:rPr sz="1200" b="1" spc="-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200" b="1" spc="-18" dirty="0">
                <a:solidFill>
                  <a:schemeClr val="bg1"/>
                </a:solidFill>
                <a:cs typeface="Calibri"/>
              </a:rPr>
              <a:t>D</a:t>
            </a:r>
            <a:r>
              <a:rPr sz="1200" b="1" spc="-6" dirty="0">
                <a:solidFill>
                  <a:schemeClr val="bg1"/>
                </a:solidFill>
                <a:cs typeface="Calibri"/>
              </a:rPr>
              <a:t>i</a:t>
            </a:r>
            <a:r>
              <a:rPr sz="1200" b="1" spc="-12" dirty="0">
                <a:solidFill>
                  <a:schemeClr val="bg1"/>
                </a:solidFill>
                <a:cs typeface="Calibri"/>
              </a:rPr>
              <a:t>r</a:t>
            </a:r>
            <a:r>
              <a:rPr sz="1200" b="1" spc="-6" dirty="0">
                <a:solidFill>
                  <a:schemeClr val="bg1"/>
                </a:solidFill>
                <a:cs typeface="Calibri"/>
              </a:rPr>
              <a:t>ec</a:t>
            </a:r>
            <a:r>
              <a:rPr sz="1200" b="1" spc="-12" dirty="0">
                <a:solidFill>
                  <a:schemeClr val="bg1"/>
                </a:solidFill>
                <a:cs typeface="Calibri"/>
              </a:rPr>
              <a:t>t</a:t>
            </a:r>
            <a:r>
              <a:rPr sz="1200" b="1" dirty="0">
                <a:solidFill>
                  <a:schemeClr val="bg1"/>
                </a:solidFill>
                <a:cs typeface="Calibri"/>
              </a:rPr>
              <a:t>or</a:t>
            </a:r>
            <a:endParaRPr sz="12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6" name="object 10">
            <a:extLst>
              <a:ext uri="{FF2B5EF4-FFF2-40B4-BE49-F238E27FC236}">
                <a16:creationId xmlns:a16="http://schemas.microsoft.com/office/drawing/2014/main" id="{E8D04340-B51D-48B0-8DEA-1CF33A96636D}"/>
              </a:ext>
            </a:extLst>
          </p:cNvPr>
          <p:cNvSpPr txBox="1"/>
          <p:nvPr/>
        </p:nvSpPr>
        <p:spPr>
          <a:xfrm>
            <a:off x="3122794" y="2297451"/>
            <a:ext cx="278036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84150" indent="-171450"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bg1"/>
                </a:solidFill>
                <a:cs typeface="Arial" charset="0"/>
              </a:rPr>
              <a:t>47</a:t>
            </a:r>
            <a:r>
              <a:rPr lang="en-US" alt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solidFill>
                  <a:schemeClr val="bg1"/>
                </a:solidFill>
                <a:cs typeface="Arial" charset="0"/>
              </a:rPr>
              <a:t>years</a:t>
            </a:r>
            <a:r>
              <a:rPr lang="en-US" alt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solidFill>
                  <a:schemeClr val="bg1"/>
                </a:solidFill>
                <a:cs typeface="Arial" charset="0"/>
              </a:rPr>
              <a:t>of</a:t>
            </a:r>
            <a:r>
              <a:rPr lang="en-US" alt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solidFill>
                  <a:schemeClr val="bg1"/>
                </a:solidFill>
                <a:cs typeface="Arial" charset="0"/>
              </a:rPr>
              <a:t>experience</a:t>
            </a:r>
            <a:r>
              <a:rPr lang="en-US" alt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solidFill>
                  <a:schemeClr val="bg1"/>
                </a:solidFill>
                <a:cs typeface="Arial" charset="0"/>
              </a:rPr>
              <a:t>in</a:t>
            </a:r>
            <a:r>
              <a:rPr lang="en-US" alt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dirty="0">
                <a:solidFill>
                  <a:schemeClr val="bg1"/>
                </a:solidFill>
                <a:cs typeface="Arial" charset="0"/>
              </a:rPr>
              <a:t>banking</a:t>
            </a:r>
          </a:p>
        </p:txBody>
      </p:sp>
      <p:sp>
        <p:nvSpPr>
          <p:cNvPr id="37" name="object 11">
            <a:extLst>
              <a:ext uri="{FF2B5EF4-FFF2-40B4-BE49-F238E27FC236}">
                <a16:creationId xmlns:a16="http://schemas.microsoft.com/office/drawing/2014/main" id="{668B4279-806C-49D1-8669-73E55EACE588}"/>
              </a:ext>
            </a:extLst>
          </p:cNvPr>
          <p:cNvSpPr txBox="1"/>
          <p:nvPr/>
        </p:nvSpPr>
        <p:spPr>
          <a:xfrm>
            <a:off x="3122794" y="2687257"/>
            <a:ext cx="278036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84150" indent="-171450"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bg1"/>
                </a:solidFill>
                <a:latin typeface="+mn-lt"/>
                <a:cs typeface="Arial" charset="0"/>
              </a:rPr>
              <a:t>Masters</a:t>
            </a:r>
            <a:r>
              <a:rPr lang="en-US" altLang="en-US" sz="1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1200" dirty="0">
                <a:solidFill>
                  <a:schemeClr val="bg1"/>
                </a:solidFill>
                <a:latin typeface="+mn-lt"/>
                <a:cs typeface="Arial" charset="0"/>
              </a:rPr>
              <a:t>of</a:t>
            </a:r>
            <a:r>
              <a:rPr lang="en-US" altLang="en-US" sz="1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1200" dirty="0">
                <a:solidFill>
                  <a:schemeClr val="bg1"/>
                </a:solidFill>
                <a:latin typeface="+mn-lt"/>
                <a:cs typeface="Arial" charset="0"/>
              </a:rPr>
              <a:t>Science</a:t>
            </a:r>
            <a:r>
              <a:rPr lang="en-US" altLang="en-US" sz="1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1200" dirty="0">
                <a:solidFill>
                  <a:schemeClr val="bg1"/>
                </a:solidFill>
                <a:latin typeface="+mn-lt"/>
                <a:cs typeface="Arial" charset="0"/>
              </a:rPr>
              <a:t>from</a:t>
            </a:r>
            <a:r>
              <a:rPr lang="en-US" altLang="en-US" sz="1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1200" dirty="0">
                <a:solidFill>
                  <a:schemeClr val="bg1"/>
                </a:solidFill>
                <a:latin typeface="+mn-lt"/>
                <a:cs typeface="Arial" charset="0"/>
              </a:rPr>
              <a:t>the</a:t>
            </a:r>
            <a:r>
              <a:rPr lang="en-US" altLang="en-US" sz="1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1200" dirty="0">
                <a:solidFill>
                  <a:schemeClr val="bg1"/>
                </a:solidFill>
                <a:latin typeface="+mn-lt"/>
                <a:cs typeface="Arial" charset="0"/>
              </a:rPr>
              <a:t>University</a:t>
            </a:r>
            <a:r>
              <a:rPr lang="en-US" altLang="en-US" sz="1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1200" dirty="0">
                <a:solidFill>
                  <a:schemeClr val="bg1"/>
                </a:solidFill>
                <a:latin typeface="+mn-lt"/>
                <a:cs typeface="Arial" charset="0"/>
              </a:rPr>
              <a:t>of</a:t>
            </a:r>
            <a:r>
              <a:rPr lang="en-US" altLang="en-US" sz="1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1200" dirty="0">
                <a:solidFill>
                  <a:schemeClr val="bg1"/>
                </a:solidFill>
                <a:latin typeface="+mn-lt"/>
                <a:cs typeface="Arial" charset="0"/>
              </a:rPr>
              <a:t>Madras</a:t>
            </a:r>
          </a:p>
        </p:txBody>
      </p:sp>
      <p:sp>
        <p:nvSpPr>
          <p:cNvPr id="38" name="object 12">
            <a:extLst>
              <a:ext uri="{FF2B5EF4-FFF2-40B4-BE49-F238E27FC236}">
                <a16:creationId xmlns:a16="http://schemas.microsoft.com/office/drawing/2014/main" id="{F85483FC-50D7-4A0B-8A59-F3134C9EB7E7}"/>
              </a:ext>
            </a:extLst>
          </p:cNvPr>
          <p:cNvSpPr txBox="1"/>
          <p:nvPr/>
        </p:nvSpPr>
        <p:spPr>
          <a:xfrm>
            <a:off x="3090984" y="4164469"/>
            <a:ext cx="2710406" cy="378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60" b="1" i="1" dirty="0" err="1">
                <a:solidFill>
                  <a:schemeClr val="bg1"/>
                </a:solidFill>
                <a:cs typeface="Arial" charset="0"/>
              </a:rPr>
              <a:t>Mr</a:t>
            </a:r>
            <a:r>
              <a:rPr lang="en-US" altLang="en-US" sz="126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60" b="1" i="1" dirty="0">
                <a:solidFill>
                  <a:schemeClr val="bg1"/>
                </a:solidFill>
                <a:cs typeface="Arial" charset="0"/>
              </a:rPr>
              <a:t>C. R. Rajagopal</a:t>
            </a:r>
            <a:endParaRPr lang="en-US" altLang="en-US" sz="1260" dirty="0">
              <a:solidFill>
                <a:schemeClr val="bg1"/>
              </a:solidFill>
              <a:cs typeface="Arial" charset="0"/>
            </a:endParaRPr>
          </a:p>
          <a:p>
            <a:pPr fontAlgn="base">
              <a:spcBef>
                <a:spcPts val="3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chemeClr val="bg1"/>
                </a:solidFill>
                <a:cs typeface="Arial" charset="0"/>
              </a:rPr>
              <a:t>Independent</a:t>
            </a:r>
            <a:r>
              <a:rPr lang="en-US" altLang="en-US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b="1" dirty="0">
                <a:solidFill>
                  <a:schemeClr val="bg1"/>
                </a:solidFill>
                <a:cs typeface="Arial" charset="0"/>
              </a:rPr>
              <a:t>Director</a:t>
            </a:r>
            <a:endParaRPr lang="en-US" altLang="en-US" sz="12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9" name="object 13">
            <a:extLst>
              <a:ext uri="{FF2B5EF4-FFF2-40B4-BE49-F238E27FC236}">
                <a16:creationId xmlns:a16="http://schemas.microsoft.com/office/drawing/2014/main" id="{2D08CA52-F4C2-4CCD-BAE8-759FC961ACFA}"/>
              </a:ext>
            </a:extLst>
          </p:cNvPr>
          <p:cNvSpPr txBox="1"/>
          <p:nvPr/>
        </p:nvSpPr>
        <p:spPr>
          <a:xfrm>
            <a:off x="3032932" y="4624947"/>
            <a:ext cx="2710405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84150" indent="-171450"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0036" algn="l"/>
              </a:tabLst>
            </a:pPr>
            <a:r>
              <a:rPr lang="en-IN" altLang="en-US" sz="1200" dirty="0">
                <a:solidFill>
                  <a:schemeClr val="bg1"/>
                </a:solidFill>
                <a:cs typeface="Arial" charset="0"/>
              </a:rPr>
              <a:t>Core areas of expertise - finance, private equity, mergers, acquisitions and reorganisations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0036" algn="l"/>
              </a:tabLst>
            </a:pPr>
            <a:endParaRPr lang="en-IN" altLang="en-US" sz="1200" dirty="0">
              <a:solidFill>
                <a:schemeClr val="bg1"/>
              </a:solidFill>
              <a:latin typeface="+mn-lt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80036" algn="l"/>
              </a:tabLst>
            </a:pPr>
            <a:r>
              <a:rPr lang="en-US" altLang="en-US" sz="1200" dirty="0">
                <a:solidFill>
                  <a:schemeClr val="bg1"/>
                </a:solidFill>
                <a:latin typeface="+mn-lt"/>
                <a:cs typeface="Arial" charset="0"/>
              </a:rPr>
              <a:t>Chartered Accountant having 35+</a:t>
            </a:r>
            <a:r>
              <a:rPr lang="en-US" altLang="en-US" sz="1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1200" dirty="0">
                <a:solidFill>
                  <a:schemeClr val="bg1"/>
                </a:solidFill>
                <a:latin typeface="+mn-lt"/>
                <a:cs typeface="Arial" charset="0"/>
              </a:rPr>
              <a:t>years</a:t>
            </a:r>
            <a:r>
              <a:rPr lang="en-US" altLang="en-US" sz="1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1200" dirty="0">
                <a:solidFill>
                  <a:schemeClr val="bg1"/>
                </a:solidFill>
                <a:latin typeface="+mn-lt"/>
                <a:cs typeface="Arial" charset="0"/>
              </a:rPr>
              <a:t>of</a:t>
            </a:r>
            <a:r>
              <a:rPr lang="en-US" altLang="en-US" sz="1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1200" dirty="0">
                <a:solidFill>
                  <a:schemeClr val="bg1"/>
                </a:solidFill>
                <a:latin typeface="+mn-lt"/>
                <a:cs typeface="Arial" charset="0"/>
              </a:rPr>
              <a:t>experience</a:t>
            </a:r>
          </a:p>
          <a:p>
            <a:pPr marL="12700" indent="0" fontAlgn="base">
              <a:spcBef>
                <a:spcPct val="0"/>
              </a:spcBef>
              <a:spcAft>
                <a:spcPct val="0"/>
              </a:spcAft>
              <a:tabLst>
                <a:tab pos="280036" algn="l"/>
              </a:tabLst>
            </a:pPr>
            <a:endParaRPr lang="en-US" altLang="en-US" sz="12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0" name="object 14">
            <a:extLst>
              <a:ext uri="{FF2B5EF4-FFF2-40B4-BE49-F238E27FC236}">
                <a16:creationId xmlns:a16="http://schemas.microsoft.com/office/drawing/2014/main" id="{91560B1C-19A4-4AB7-ACDA-F8C54D64F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9458" y="1805016"/>
            <a:ext cx="724205" cy="9326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44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2" name="object 21">
            <a:extLst>
              <a:ext uri="{FF2B5EF4-FFF2-40B4-BE49-F238E27FC236}">
                <a16:creationId xmlns:a16="http://schemas.microsoft.com/office/drawing/2014/main" id="{5BCAAC1C-FF56-4086-B719-8AD96CC33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9390" y="4076838"/>
            <a:ext cx="3710940" cy="1921908"/>
          </a:xfrm>
          <a:prstGeom prst="rect">
            <a:avLst/>
          </a:prstGeom>
          <a:solidFill>
            <a:srgbClr val="E6A8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16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3" name="object 22">
            <a:extLst>
              <a:ext uri="{FF2B5EF4-FFF2-40B4-BE49-F238E27FC236}">
                <a16:creationId xmlns:a16="http://schemas.microsoft.com/office/drawing/2014/main" id="{D6D9D1CE-E0FD-44A6-9323-E18632487134}"/>
              </a:ext>
            </a:extLst>
          </p:cNvPr>
          <p:cNvSpPr txBox="1"/>
          <p:nvPr/>
        </p:nvSpPr>
        <p:spPr>
          <a:xfrm>
            <a:off x="7171495" y="4156848"/>
            <a:ext cx="2585084" cy="8761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60" b="1" i="1" dirty="0" err="1">
                <a:solidFill>
                  <a:schemeClr val="bg1"/>
                </a:solidFill>
                <a:cs typeface="Arial" charset="0"/>
              </a:rPr>
              <a:t>Mr</a:t>
            </a:r>
            <a:r>
              <a:rPr lang="en-US" altLang="en-US" sz="126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60" b="1" i="1" dirty="0">
                <a:solidFill>
                  <a:schemeClr val="bg1"/>
                </a:solidFill>
                <a:cs typeface="Arial" charset="0"/>
              </a:rPr>
              <a:t>V.</a:t>
            </a:r>
            <a:r>
              <a:rPr lang="en-US" altLang="en-US" sz="126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60" b="1" i="1" dirty="0" err="1">
                <a:solidFill>
                  <a:schemeClr val="bg1"/>
                </a:solidFill>
                <a:cs typeface="Arial" charset="0"/>
              </a:rPr>
              <a:t>Sakthivel</a:t>
            </a:r>
            <a:endParaRPr lang="en-US" altLang="en-US" sz="1260" dirty="0">
              <a:solidFill>
                <a:schemeClr val="bg1"/>
              </a:solidFill>
              <a:cs typeface="Arial" charset="0"/>
            </a:endParaRPr>
          </a:p>
          <a:p>
            <a:pPr fontAlgn="base">
              <a:spcBef>
                <a:spcPts val="3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chemeClr val="bg1"/>
                </a:solidFill>
                <a:cs typeface="Arial" charset="0"/>
              </a:rPr>
              <a:t>Independent</a:t>
            </a:r>
            <a:r>
              <a:rPr lang="en-US" altLang="en-US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200" b="1" dirty="0">
                <a:solidFill>
                  <a:schemeClr val="bg1"/>
                </a:solidFill>
                <a:cs typeface="Arial" charset="0"/>
              </a:rPr>
              <a:t>Director</a:t>
            </a:r>
            <a:endParaRPr lang="en-US" altLang="en-US" sz="1200" dirty="0">
              <a:solidFill>
                <a:schemeClr val="bg1"/>
              </a:solidFill>
              <a:cs typeface="Arial" charset="0"/>
            </a:endParaRPr>
          </a:p>
          <a:p>
            <a:pPr marL="220980" indent="-205740" fontAlgn="base">
              <a:spcBef>
                <a:spcPts val="1006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bg1"/>
                </a:solidFill>
                <a:latin typeface="+mn-lt"/>
                <a:cs typeface="Arial" charset="0"/>
              </a:rPr>
              <a:t>44</a:t>
            </a:r>
            <a:r>
              <a:rPr lang="en-US" altLang="en-US" sz="1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1200" dirty="0">
                <a:solidFill>
                  <a:schemeClr val="bg1"/>
                </a:solidFill>
                <a:latin typeface="+mn-lt"/>
                <a:cs typeface="Arial" charset="0"/>
              </a:rPr>
              <a:t>years</a:t>
            </a:r>
            <a:r>
              <a:rPr lang="en-US" altLang="en-US" sz="1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1200" dirty="0">
                <a:solidFill>
                  <a:schemeClr val="bg1"/>
                </a:solidFill>
                <a:latin typeface="+mn-lt"/>
                <a:cs typeface="Arial" charset="0"/>
              </a:rPr>
              <a:t>of</a:t>
            </a:r>
            <a:r>
              <a:rPr lang="en-US" altLang="en-US" sz="1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1200" dirty="0">
                <a:solidFill>
                  <a:schemeClr val="bg1"/>
                </a:solidFill>
                <a:latin typeface="+mn-lt"/>
                <a:cs typeface="Arial" charset="0"/>
              </a:rPr>
              <a:t>experience</a:t>
            </a:r>
            <a:r>
              <a:rPr lang="en-US" altLang="en-US" sz="1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1200" dirty="0">
                <a:solidFill>
                  <a:schemeClr val="bg1"/>
                </a:solidFill>
                <a:latin typeface="+mn-lt"/>
                <a:cs typeface="Arial" charset="0"/>
              </a:rPr>
              <a:t>in</a:t>
            </a:r>
            <a:r>
              <a:rPr lang="en-US" altLang="en-US" sz="1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1200" dirty="0">
                <a:solidFill>
                  <a:schemeClr val="bg1"/>
                </a:solidFill>
                <a:latin typeface="+mn-lt"/>
                <a:cs typeface="Arial" charset="0"/>
              </a:rPr>
              <a:t>the</a:t>
            </a:r>
            <a:r>
              <a:rPr lang="en-US" altLang="en-US" sz="1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1200" dirty="0">
                <a:solidFill>
                  <a:schemeClr val="bg1"/>
                </a:solidFill>
                <a:latin typeface="+mn-lt"/>
                <a:cs typeface="Arial" charset="0"/>
              </a:rPr>
              <a:t>fields</a:t>
            </a:r>
            <a:r>
              <a:rPr lang="en-US" altLang="en-US" sz="1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1200" dirty="0">
                <a:solidFill>
                  <a:schemeClr val="bg1"/>
                </a:solidFill>
                <a:latin typeface="+mn-lt"/>
                <a:cs typeface="Arial" charset="0"/>
              </a:rPr>
              <a:t>of</a:t>
            </a:r>
            <a:r>
              <a:rPr lang="en-US" altLang="en-US" sz="1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1200" dirty="0">
                <a:solidFill>
                  <a:schemeClr val="bg1"/>
                </a:solidFill>
                <a:latin typeface="+mn-lt"/>
                <a:cs typeface="Arial" charset="0"/>
              </a:rPr>
              <a:t>commerce</a:t>
            </a:r>
            <a:r>
              <a:rPr lang="en-US" altLang="en-US" sz="1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1200" dirty="0">
                <a:solidFill>
                  <a:schemeClr val="bg1"/>
                </a:solidFill>
                <a:latin typeface="+mn-lt"/>
                <a:cs typeface="Arial" charset="0"/>
              </a:rPr>
              <a:t>and</a:t>
            </a:r>
            <a:r>
              <a:rPr lang="en-US" altLang="en-US" sz="1200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 </a:t>
            </a:r>
            <a:r>
              <a:rPr lang="en-US" altLang="en-US" sz="1200" dirty="0">
                <a:solidFill>
                  <a:schemeClr val="bg1"/>
                </a:solidFill>
                <a:latin typeface="+mn-lt"/>
                <a:cs typeface="Arial" charset="0"/>
              </a:rPr>
              <a:t>accountancy</a:t>
            </a:r>
          </a:p>
        </p:txBody>
      </p:sp>
      <p:sp>
        <p:nvSpPr>
          <p:cNvPr id="44" name="object 23">
            <a:extLst>
              <a:ext uri="{FF2B5EF4-FFF2-40B4-BE49-F238E27FC236}">
                <a16:creationId xmlns:a16="http://schemas.microsoft.com/office/drawing/2014/main" id="{29A82E0F-169F-48F1-988B-8FA69067E9EC}"/>
              </a:ext>
            </a:extLst>
          </p:cNvPr>
          <p:cNvSpPr txBox="1"/>
          <p:nvPr/>
        </p:nvSpPr>
        <p:spPr>
          <a:xfrm>
            <a:off x="7158736" y="5181721"/>
            <a:ext cx="2585084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84150" indent="-171450"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8415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bg1"/>
                </a:solidFill>
                <a:latin typeface="Calibri "/>
                <a:cs typeface="Arial" charset="0"/>
              </a:rPr>
              <a:t>Qualified</a:t>
            </a:r>
            <a:r>
              <a:rPr lang="en-US" altLang="en-US" sz="1200" dirty="0">
                <a:solidFill>
                  <a:schemeClr val="bg1"/>
                </a:solidFill>
                <a:latin typeface="Calibri "/>
                <a:cs typeface="Times New Roman" pitchFamily="18" charset="0"/>
              </a:rPr>
              <a:t> </a:t>
            </a:r>
            <a:r>
              <a:rPr lang="en-US" altLang="en-US" sz="1200" dirty="0">
                <a:solidFill>
                  <a:schemeClr val="bg1"/>
                </a:solidFill>
                <a:latin typeface="Calibri "/>
                <a:cs typeface="Arial" charset="0"/>
              </a:rPr>
              <a:t>Chartered</a:t>
            </a:r>
            <a:r>
              <a:rPr lang="en-US" altLang="en-US" sz="1200" dirty="0">
                <a:solidFill>
                  <a:schemeClr val="bg1"/>
                </a:solidFill>
                <a:latin typeface="Calibri "/>
                <a:cs typeface="Times New Roman" pitchFamily="18" charset="0"/>
              </a:rPr>
              <a:t> </a:t>
            </a:r>
            <a:r>
              <a:rPr lang="en-US" altLang="en-US" sz="1200" dirty="0">
                <a:solidFill>
                  <a:schemeClr val="bg1"/>
                </a:solidFill>
                <a:latin typeface="Calibri "/>
                <a:cs typeface="Arial" charset="0"/>
              </a:rPr>
              <a:t>Accountant</a:t>
            </a:r>
            <a:r>
              <a:rPr lang="en-US" altLang="en-US" sz="1200" dirty="0">
                <a:solidFill>
                  <a:schemeClr val="bg1"/>
                </a:solidFill>
                <a:latin typeface="Calibri "/>
                <a:cs typeface="Times New Roman" pitchFamily="18" charset="0"/>
              </a:rPr>
              <a:t> </a:t>
            </a:r>
            <a:r>
              <a:rPr lang="en-US" altLang="en-US" sz="1200" dirty="0">
                <a:solidFill>
                  <a:schemeClr val="bg1"/>
                </a:solidFill>
                <a:latin typeface="Calibri "/>
                <a:cs typeface="Arial" charset="0"/>
              </a:rPr>
              <a:t>and</a:t>
            </a:r>
            <a:r>
              <a:rPr lang="en-US" altLang="en-US" sz="1200" dirty="0">
                <a:solidFill>
                  <a:schemeClr val="bg1"/>
                </a:solidFill>
                <a:latin typeface="Calibri "/>
                <a:cs typeface="Times New Roman" pitchFamily="18" charset="0"/>
              </a:rPr>
              <a:t> </a:t>
            </a:r>
            <a:r>
              <a:rPr lang="en-US" altLang="en-US" sz="1200" dirty="0">
                <a:solidFill>
                  <a:schemeClr val="bg1"/>
                </a:solidFill>
                <a:latin typeface="Calibri "/>
                <a:cs typeface="Arial" charset="0"/>
              </a:rPr>
              <a:t>Certified</a:t>
            </a:r>
            <a:r>
              <a:rPr lang="en-US" altLang="en-US" sz="1200" dirty="0">
                <a:solidFill>
                  <a:schemeClr val="bg1"/>
                </a:solidFill>
                <a:latin typeface="Calibri "/>
                <a:cs typeface="Times New Roman" pitchFamily="18" charset="0"/>
              </a:rPr>
              <a:t> </a:t>
            </a:r>
            <a:r>
              <a:rPr lang="en-US" altLang="en-US" sz="1200" dirty="0">
                <a:solidFill>
                  <a:schemeClr val="bg1"/>
                </a:solidFill>
                <a:latin typeface="Calibri "/>
                <a:cs typeface="Arial" charset="0"/>
              </a:rPr>
              <a:t>I.S.</a:t>
            </a:r>
            <a:r>
              <a:rPr lang="en-US" altLang="en-US" sz="1200" dirty="0">
                <a:solidFill>
                  <a:schemeClr val="bg1"/>
                </a:solidFill>
                <a:latin typeface="Calibri "/>
                <a:cs typeface="Times New Roman" pitchFamily="18" charset="0"/>
              </a:rPr>
              <a:t> </a:t>
            </a:r>
            <a:r>
              <a:rPr lang="en-US" altLang="en-US" sz="1200" dirty="0">
                <a:solidFill>
                  <a:schemeClr val="bg1"/>
                </a:solidFill>
                <a:latin typeface="Calibri "/>
                <a:cs typeface="Arial" charset="0"/>
              </a:rPr>
              <a:t>Auditor</a:t>
            </a:r>
          </a:p>
        </p:txBody>
      </p:sp>
      <p:sp>
        <p:nvSpPr>
          <p:cNvPr id="45" name="object 24">
            <a:extLst>
              <a:ext uri="{FF2B5EF4-FFF2-40B4-BE49-F238E27FC236}">
                <a16:creationId xmlns:a16="http://schemas.microsoft.com/office/drawing/2014/main" id="{10637A0F-6207-47AE-80F1-01E2C022B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6527" y="4192289"/>
            <a:ext cx="724205" cy="93268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44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E5C832-7CE5-4BEB-A661-322976E30154}"/>
              </a:ext>
            </a:extLst>
          </p:cNvPr>
          <p:cNvSpPr/>
          <p:nvPr/>
        </p:nvSpPr>
        <p:spPr>
          <a:xfrm>
            <a:off x="1429752" y="220836"/>
            <a:ext cx="855478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160" b="1" dirty="0">
                <a:solidFill>
                  <a:schemeClr val="bg1"/>
                </a:solidFill>
              </a:rPr>
              <a:t>BOARD OF DIRECTORS – WIDE SPECTRUM OF EXPERIENCE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8C2B246-7073-4E48-B672-40C8E58C3429}"/>
              </a:ext>
            </a:extLst>
          </p:cNvPr>
          <p:cNvPicPr/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281414" y="4194639"/>
            <a:ext cx="721868" cy="946352"/>
          </a:xfrm>
          <a:prstGeom prst="rect">
            <a:avLst/>
          </a:prstGeom>
          <a:ln>
            <a:noFill/>
            <a:prstDash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5C1BD3F-4E88-478B-9948-8E046A67D228}"/>
              </a:ext>
            </a:extLst>
          </p:cNvPr>
          <p:cNvPicPr/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296754" y="1805016"/>
            <a:ext cx="713899" cy="987253"/>
          </a:xfrm>
          <a:prstGeom prst="rect">
            <a:avLst/>
          </a:prstGeom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520034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3ABF20-B95D-4A2B-8515-F654E87909E1}" type="slidenum">
              <a:rPr lang="en-IN" smtClean="0"/>
              <a:pPr/>
              <a:t>18</a:t>
            </a:fld>
            <a:endParaRPr lang="en-IN"/>
          </a:p>
        </p:txBody>
      </p:sp>
      <p:graphicFrame>
        <p:nvGraphicFramePr>
          <p:cNvPr id="20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7705981"/>
              </p:ext>
            </p:extLst>
          </p:nvPr>
        </p:nvGraphicFramePr>
        <p:xfrm>
          <a:off x="800181" y="2405930"/>
          <a:ext cx="5886265" cy="3284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ctangle 20"/>
          <p:cNvSpPr/>
          <p:nvPr/>
        </p:nvSpPr>
        <p:spPr>
          <a:xfrm>
            <a:off x="1398501" y="1743857"/>
            <a:ext cx="4491678" cy="347928"/>
          </a:xfrm>
          <a:prstGeom prst="rect">
            <a:avLst/>
          </a:prstGeom>
          <a:solidFill>
            <a:srgbClr val="006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35000"/>
              </a:spcBef>
              <a:spcAft>
                <a:spcPct val="15000"/>
              </a:spcAft>
              <a:defRPr/>
            </a:pPr>
            <a:r>
              <a:rPr lang="en-IN" sz="1320" b="1" dirty="0">
                <a:solidFill>
                  <a:schemeClr val="bg1"/>
                </a:solidFill>
              </a:rPr>
              <a:t>SHAREHOLDING PATTERN – 2</a:t>
            </a:r>
            <a:r>
              <a:rPr lang="en-IN" sz="1320" b="1" baseline="30000" dirty="0">
                <a:solidFill>
                  <a:schemeClr val="bg1"/>
                </a:solidFill>
              </a:rPr>
              <a:t>nd</a:t>
            </a:r>
            <a:r>
              <a:rPr lang="en-IN" sz="1320" b="1" dirty="0">
                <a:solidFill>
                  <a:schemeClr val="bg1"/>
                </a:solidFill>
              </a:rPr>
              <a:t> September 2022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70571" y="1746137"/>
            <a:ext cx="4491678" cy="347928"/>
          </a:xfrm>
          <a:prstGeom prst="rect">
            <a:avLst/>
          </a:prstGeom>
          <a:solidFill>
            <a:srgbClr val="006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35000"/>
              </a:spcBef>
              <a:spcAft>
                <a:spcPct val="15000"/>
              </a:spcAft>
              <a:defRPr/>
            </a:pPr>
            <a:r>
              <a:rPr lang="en-IN" sz="1320" b="1" dirty="0">
                <a:solidFill>
                  <a:schemeClr val="bg1"/>
                </a:solidFill>
              </a:rPr>
              <a:t>KEY INSITUTIONAL SHAREHOLDERS – 2</a:t>
            </a:r>
            <a:r>
              <a:rPr lang="en-IN" sz="1320" b="1" baseline="30000" dirty="0">
                <a:solidFill>
                  <a:schemeClr val="bg1"/>
                </a:solidFill>
              </a:rPr>
              <a:t>nd</a:t>
            </a:r>
            <a:r>
              <a:rPr lang="en-IN" sz="1320" b="1" dirty="0">
                <a:solidFill>
                  <a:schemeClr val="bg1"/>
                </a:solidFill>
              </a:rPr>
              <a:t> September 2022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43340" y="5762125"/>
            <a:ext cx="1987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/>
              <a:t>Source: BSE</a:t>
            </a:r>
            <a:endParaRPr lang="en-US" sz="12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FD59181-AB9C-4DDA-9F39-0929A883C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489191"/>
              </p:ext>
            </p:extLst>
          </p:nvPr>
        </p:nvGraphicFramePr>
        <p:xfrm>
          <a:off x="6274319" y="2097142"/>
          <a:ext cx="4487928" cy="16797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10220">
                  <a:extLst>
                    <a:ext uri="{9D8B030D-6E8A-4147-A177-3AD203B41FA5}">
                      <a16:colId xmlns:a16="http://schemas.microsoft.com/office/drawing/2014/main" val="664828361"/>
                    </a:ext>
                  </a:extLst>
                </a:gridCol>
                <a:gridCol w="777708">
                  <a:extLst>
                    <a:ext uri="{9D8B030D-6E8A-4147-A177-3AD203B41FA5}">
                      <a16:colId xmlns:a16="http://schemas.microsoft.com/office/drawing/2014/main" val="3893244141"/>
                    </a:ext>
                  </a:extLst>
                </a:gridCol>
              </a:tblGrid>
              <a:tr h="407519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DSP Mutual Fund</a:t>
                      </a:r>
                    </a:p>
                  </a:txBody>
                  <a:tcPr marL="8640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8.40%</a:t>
                      </a:r>
                    </a:p>
                  </a:txBody>
                  <a:tcPr marL="0" marR="86400" marT="0" marB="0" anchor="ctr"/>
                </a:tc>
                <a:extLst>
                  <a:ext uri="{0D108BD9-81ED-4DB2-BD59-A6C34878D82A}">
                    <a16:rowId xmlns:a16="http://schemas.microsoft.com/office/drawing/2014/main" val="1925875323"/>
                  </a:ext>
                </a:extLst>
              </a:tr>
              <a:tr h="357809">
                <a:tc>
                  <a:txBody>
                    <a:bodyPr/>
                    <a:lstStyle/>
                    <a:p>
                      <a:r>
                        <a:rPr lang="en-I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ICICI Prudential Mutual Fund</a:t>
                      </a:r>
                    </a:p>
                  </a:txBody>
                  <a:tcPr marL="8640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3.75%</a:t>
                      </a:r>
                    </a:p>
                  </a:txBody>
                  <a:tcPr marL="0" marR="86400" marT="0" marB="0" anchor="ctr"/>
                </a:tc>
                <a:extLst>
                  <a:ext uri="{0D108BD9-81ED-4DB2-BD59-A6C34878D82A}">
                    <a16:rowId xmlns:a16="http://schemas.microsoft.com/office/drawing/2014/main" val="77108309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 Mutual Fund</a:t>
                      </a:r>
                    </a:p>
                  </a:txBody>
                  <a:tcPr marL="8640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3.33%</a:t>
                      </a:r>
                    </a:p>
                  </a:txBody>
                  <a:tcPr marL="0" marR="86400" marT="0" marB="0" anchor="ctr"/>
                </a:tc>
                <a:extLst>
                  <a:ext uri="{0D108BD9-81ED-4DB2-BD59-A6C34878D82A}">
                    <a16:rowId xmlns:a16="http://schemas.microsoft.com/office/drawing/2014/main" val="1069732426"/>
                  </a:ext>
                </a:extLst>
              </a:tr>
              <a:tr h="344556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Franklin India Smaller Companies Fund</a:t>
                      </a:r>
                    </a:p>
                  </a:txBody>
                  <a:tcPr marL="8640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0.49%</a:t>
                      </a:r>
                    </a:p>
                  </a:txBody>
                  <a:tcPr marL="0" marR="86400" marT="0" marB="0" anchor="ctr"/>
                </a:tc>
                <a:extLst>
                  <a:ext uri="{0D108BD9-81ED-4DB2-BD59-A6C34878D82A}">
                    <a16:rowId xmlns:a16="http://schemas.microsoft.com/office/drawing/2014/main" val="720221192"/>
                  </a:ext>
                </a:extLst>
              </a:tr>
              <a:tr h="265044">
                <a:tc>
                  <a:txBody>
                    <a:bodyPr/>
                    <a:lstStyle/>
                    <a:p>
                      <a:r>
                        <a:rPr lang="en-I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Quant Mutual Fund – Quant Tax Plan</a:t>
                      </a:r>
                    </a:p>
                  </a:txBody>
                  <a:tcPr marL="8640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0.45%</a:t>
                      </a:r>
                    </a:p>
                  </a:txBody>
                  <a:tcPr marL="0" marR="86400" marT="0" marB="0" anchor="ctr"/>
                </a:tc>
                <a:extLst>
                  <a:ext uri="{0D108BD9-81ED-4DB2-BD59-A6C34878D82A}">
                    <a16:rowId xmlns:a16="http://schemas.microsoft.com/office/drawing/2014/main" val="1601556185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8C652A0D-E200-4F1E-9BF8-8B5059830EB1}"/>
              </a:ext>
            </a:extLst>
          </p:cNvPr>
          <p:cNvSpPr/>
          <p:nvPr/>
        </p:nvSpPr>
        <p:spPr>
          <a:xfrm>
            <a:off x="1429752" y="220836"/>
            <a:ext cx="855478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160" b="1" dirty="0">
                <a:solidFill>
                  <a:schemeClr val="bg1"/>
                </a:solidFill>
              </a:rPr>
              <a:t>SHAREHOLDING STRUCTURE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138E1C-535B-504A-C008-AEB8DC06DE16}"/>
              </a:ext>
            </a:extLst>
          </p:cNvPr>
          <p:cNvSpPr/>
          <p:nvPr/>
        </p:nvSpPr>
        <p:spPr>
          <a:xfrm>
            <a:off x="6270571" y="3911694"/>
            <a:ext cx="4491678" cy="347928"/>
          </a:xfrm>
          <a:prstGeom prst="rect">
            <a:avLst/>
          </a:prstGeom>
          <a:solidFill>
            <a:srgbClr val="006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35000"/>
              </a:spcBef>
              <a:spcAft>
                <a:spcPct val="15000"/>
              </a:spcAft>
              <a:defRPr/>
            </a:pPr>
            <a:r>
              <a:rPr lang="en-IN" sz="1320" b="1" dirty="0">
                <a:solidFill>
                  <a:schemeClr val="bg1"/>
                </a:solidFill>
              </a:rPr>
              <a:t>KEY HNI SHAREHOLDERS – 2</a:t>
            </a:r>
            <a:r>
              <a:rPr lang="en-IN" sz="1320" b="1" baseline="30000" dirty="0">
                <a:solidFill>
                  <a:schemeClr val="bg1"/>
                </a:solidFill>
              </a:rPr>
              <a:t>nd</a:t>
            </a:r>
            <a:r>
              <a:rPr lang="en-IN" sz="1320" b="1" dirty="0">
                <a:solidFill>
                  <a:schemeClr val="bg1"/>
                </a:solidFill>
              </a:rPr>
              <a:t> September 2022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191F8E6-D747-D57B-8DE7-6502E95F6B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29131"/>
              </p:ext>
            </p:extLst>
          </p:nvPr>
        </p:nvGraphicFramePr>
        <p:xfrm>
          <a:off x="6274319" y="4262699"/>
          <a:ext cx="4487928" cy="16797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10220">
                  <a:extLst>
                    <a:ext uri="{9D8B030D-6E8A-4147-A177-3AD203B41FA5}">
                      <a16:colId xmlns:a16="http://schemas.microsoft.com/office/drawing/2014/main" val="664828361"/>
                    </a:ext>
                  </a:extLst>
                </a:gridCol>
                <a:gridCol w="777708">
                  <a:extLst>
                    <a:ext uri="{9D8B030D-6E8A-4147-A177-3AD203B41FA5}">
                      <a16:colId xmlns:a16="http://schemas.microsoft.com/office/drawing/2014/main" val="3893244141"/>
                    </a:ext>
                  </a:extLst>
                </a:gridCol>
              </a:tblGrid>
              <a:tr h="407519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Ashish Kacholia</a:t>
                      </a:r>
                    </a:p>
                  </a:txBody>
                  <a:tcPr marL="8640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0.77%</a:t>
                      </a:r>
                    </a:p>
                  </a:txBody>
                  <a:tcPr marL="0" marR="86400" marT="0" marB="0" anchor="ctr"/>
                </a:tc>
                <a:extLst>
                  <a:ext uri="{0D108BD9-81ED-4DB2-BD59-A6C34878D82A}">
                    <a16:rowId xmlns:a16="http://schemas.microsoft.com/office/drawing/2014/main" val="1925875323"/>
                  </a:ext>
                </a:extLst>
              </a:tr>
              <a:tr h="357809">
                <a:tc>
                  <a:txBody>
                    <a:bodyPr/>
                    <a:lstStyle/>
                    <a:p>
                      <a:r>
                        <a:rPr lang="en-I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Kesavapillai Annamalai</a:t>
                      </a:r>
                    </a:p>
                  </a:txBody>
                  <a:tcPr marL="8640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0.77%</a:t>
                      </a:r>
                    </a:p>
                  </a:txBody>
                  <a:tcPr marL="0" marR="86400" marT="0" marB="0" anchor="ctr"/>
                </a:tc>
                <a:extLst>
                  <a:ext uri="{0D108BD9-81ED-4DB2-BD59-A6C34878D82A}">
                    <a16:rowId xmlns:a16="http://schemas.microsoft.com/office/drawing/2014/main" val="77108309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Senthil</a:t>
                      </a:r>
                    </a:p>
                  </a:txBody>
                  <a:tcPr marL="8640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0.67%</a:t>
                      </a:r>
                    </a:p>
                  </a:txBody>
                  <a:tcPr marL="0" marR="86400" marT="0" marB="0" anchor="ctr"/>
                </a:tc>
                <a:extLst>
                  <a:ext uri="{0D108BD9-81ED-4DB2-BD59-A6C34878D82A}">
                    <a16:rowId xmlns:a16="http://schemas.microsoft.com/office/drawing/2014/main" val="1069732426"/>
                  </a:ext>
                </a:extLst>
              </a:tr>
              <a:tr h="344556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Sushmita Ashish Kacholia</a:t>
                      </a:r>
                    </a:p>
                  </a:txBody>
                  <a:tcPr marL="86400" marR="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0.38%</a:t>
                      </a:r>
                    </a:p>
                  </a:txBody>
                  <a:tcPr marL="0" marR="86400" marT="0" marB="0" anchor="ctr"/>
                </a:tc>
                <a:extLst>
                  <a:ext uri="{0D108BD9-81ED-4DB2-BD59-A6C34878D82A}">
                    <a16:rowId xmlns:a16="http://schemas.microsoft.com/office/drawing/2014/main" val="720221192"/>
                  </a:ext>
                </a:extLst>
              </a:tr>
              <a:tr h="265044">
                <a:tc>
                  <a:txBody>
                    <a:bodyPr/>
                    <a:lstStyle/>
                    <a:p>
                      <a:r>
                        <a:rPr lang="en-I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Dolly Khanna</a:t>
                      </a:r>
                    </a:p>
                  </a:txBody>
                  <a:tcPr marL="8640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0.36%</a:t>
                      </a:r>
                    </a:p>
                  </a:txBody>
                  <a:tcPr marL="0" marR="86400" marT="0" marB="0" anchor="ctr"/>
                </a:tc>
                <a:extLst>
                  <a:ext uri="{0D108BD9-81ED-4DB2-BD59-A6C34878D82A}">
                    <a16:rowId xmlns:a16="http://schemas.microsoft.com/office/drawing/2014/main" val="1601556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6099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C084CC-EAB5-4F1C-9EAD-95D129F656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48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6370E5-E912-4FCC-935F-227231C496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7" t="51113" r="3475" b="27466"/>
          <a:stretch/>
        </p:blipFill>
        <p:spPr>
          <a:xfrm>
            <a:off x="7336258" y="2219815"/>
            <a:ext cx="3446424" cy="146900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8F4E57-16D7-4F13-9AFD-389758EA1787}"/>
              </a:ext>
            </a:extLst>
          </p:cNvPr>
          <p:cNvSpPr/>
          <p:nvPr/>
        </p:nvSpPr>
        <p:spPr>
          <a:xfrm>
            <a:off x="7002586" y="2785134"/>
            <a:ext cx="4284286" cy="769441"/>
          </a:xfrm>
          <a:prstGeom prst="rect">
            <a:avLst/>
          </a:prstGeom>
        </p:spPr>
        <p:txBody>
          <a:bodyPr wrap="square" lIns="219456">
            <a:spAutoFit/>
          </a:bodyPr>
          <a:lstStyle/>
          <a:p>
            <a:pPr algn="ctr"/>
            <a:r>
              <a:rPr lang="en-IN" sz="4400" b="1" dirty="0">
                <a:solidFill>
                  <a:schemeClr val="bg1"/>
                </a:solidFill>
              </a:rPr>
              <a:t>Thank You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908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Chart 61"/>
          <p:cNvGraphicFramePr/>
          <p:nvPr>
            <p:extLst>
              <p:ext uri="{D42A27DB-BD31-4B8C-83A1-F6EECF244321}">
                <p14:modId xmlns:p14="http://schemas.microsoft.com/office/powerpoint/2010/main" val="2965958256"/>
              </p:ext>
            </p:extLst>
          </p:nvPr>
        </p:nvGraphicFramePr>
        <p:xfrm>
          <a:off x="6180006" y="2441399"/>
          <a:ext cx="2552290" cy="310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1429752" y="220618"/>
            <a:ext cx="838196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160" b="1" dirty="0">
                <a:solidFill>
                  <a:schemeClr val="bg1"/>
                </a:solidFill>
              </a:rPr>
              <a:t>FY22 RESULT – KEY HIGHLIGHTS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3ABF20-B95D-4A2B-8515-F654E87909E1}" type="slidenum">
              <a:rPr lang="en-IN" smtClean="0"/>
              <a:pPr/>
              <a:t>2</a:t>
            </a:fld>
            <a:endParaRPr lang="en-IN"/>
          </a:p>
        </p:txBody>
      </p:sp>
      <p:sp>
        <p:nvSpPr>
          <p:cNvPr id="25" name="Rectangle 24"/>
          <p:cNvSpPr/>
          <p:nvPr/>
        </p:nvSpPr>
        <p:spPr>
          <a:xfrm>
            <a:off x="4748507" y="1671883"/>
            <a:ext cx="2764751" cy="305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320" b="1" dirty="0">
                <a:solidFill>
                  <a:schemeClr val="tx1"/>
                </a:solidFill>
              </a:rPr>
              <a:t>FY22 YoY ANALYSIS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501750" y="1762488"/>
            <a:ext cx="2764751" cy="305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N" sz="1200" b="1" dirty="0">
                <a:solidFill>
                  <a:schemeClr val="tx1"/>
                </a:solidFill>
              </a:rPr>
              <a:t>In Rs Mn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63293" y="2075471"/>
            <a:ext cx="2331520" cy="274320"/>
          </a:xfrm>
          <a:prstGeom prst="rect">
            <a:avLst/>
          </a:prstGeom>
          <a:solidFill>
            <a:srgbClr val="0069B8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200" b="1" dirty="0">
                <a:solidFill>
                  <a:schemeClr val="bg1"/>
                </a:solidFill>
              </a:rPr>
              <a:t>REVENUES </a:t>
            </a:r>
            <a:r>
              <a:rPr lang="en-IN" sz="1200" b="1" baseline="30000" dirty="0">
                <a:solidFill>
                  <a:schemeClr val="bg1"/>
                </a:solidFill>
              </a:rPr>
              <a:t>1</a:t>
            </a:r>
            <a:r>
              <a:rPr lang="en-IN" sz="1200" b="1" normalizeH="1" baseline="30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23174" y="2075471"/>
            <a:ext cx="2414016" cy="274320"/>
          </a:xfrm>
          <a:prstGeom prst="rect">
            <a:avLst/>
          </a:prstGeom>
          <a:solidFill>
            <a:srgbClr val="0069B8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200" b="1" dirty="0">
                <a:solidFill>
                  <a:schemeClr val="bg1"/>
                </a:solidFill>
              </a:rPr>
              <a:t>Adj. EBITDA &amp; EBITDA MARGIN </a:t>
            </a:r>
            <a:r>
              <a:rPr lang="en-IN" sz="1200" b="1" baseline="30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819505" y="2075471"/>
            <a:ext cx="2331520" cy="274320"/>
          </a:xfrm>
          <a:prstGeom prst="rect">
            <a:avLst/>
          </a:prstGeom>
          <a:solidFill>
            <a:srgbClr val="0069B8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200" b="1" dirty="0">
                <a:solidFill>
                  <a:schemeClr val="bg1"/>
                </a:solidFill>
              </a:rPr>
              <a:t>PAT &amp; PAT MARGIN </a:t>
            </a:r>
            <a:r>
              <a:rPr lang="en-IN" sz="1200" b="1" baseline="30000" dirty="0">
                <a:solidFill>
                  <a:schemeClr val="bg1"/>
                </a:solidFill>
              </a:rPr>
              <a:t>3</a:t>
            </a: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959004812"/>
              </p:ext>
            </p:extLst>
          </p:nvPr>
        </p:nvGraphicFramePr>
        <p:xfrm>
          <a:off x="3528240" y="2446638"/>
          <a:ext cx="2552290" cy="29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1782918099"/>
              </p:ext>
            </p:extLst>
          </p:nvPr>
        </p:nvGraphicFramePr>
        <p:xfrm>
          <a:off x="8831773" y="2477329"/>
          <a:ext cx="2552290" cy="2731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851163" y="3601824"/>
            <a:ext cx="772873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20" b="1" dirty="0"/>
              <a:t> 33%</a:t>
            </a:r>
          </a:p>
        </p:txBody>
      </p:sp>
      <p:sp>
        <p:nvSpPr>
          <p:cNvPr id="20" name="Arrow: Down 13"/>
          <p:cNvSpPr/>
          <p:nvPr/>
        </p:nvSpPr>
        <p:spPr>
          <a:xfrm rot="10800000">
            <a:off x="2162109" y="3814172"/>
            <a:ext cx="170045" cy="413567"/>
          </a:xfrm>
          <a:prstGeom prst="downArrow">
            <a:avLst/>
          </a:prstGeom>
          <a:solidFill>
            <a:srgbClr val="006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20" dirty="0"/>
          </a:p>
        </p:txBody>
      </p:sp>
      <p:sp>
        <p:nvSpPr>
          <p:cNvPr id="21" name="Arrow: Down 14"/>
          <p:cNvSpPr/>
          <p:nvPr/>
        </p:nvSpPr>
        <p:spPr>
          <a:xfrm flipV="1">
            <a:off x="4713563" y="3814172"/>
            <a:ext cx="215905" cy="446415"/>
          </a:xfrm>
          <a:prstGeom prst="downArrow">
            <a:avLst/>
          </a:prstGeom>
          <a:solidFill>
            <a:srgbClr val="006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20" dirty="0"/>
          </a:p>
        </p:txBody>
      </p:sp>
      <p:sp>
        <p:nvSpPr>
          <p:cNvPr id="23" name="TextBox 22"/>
          <p:cNvSpPr txBox="1"/>
          <p:nvPr/>
        </p:nvSpPr>
        <p:spPr>
          <a:xfrm>
            <a:off x="4348451" y="3495857"/>
            <a:ext cx="900268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20" b="1" dirty="0"/>
              <a:t>43%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234100" y="2075471"/>
            <a:ext cx="2331520" cy="274320"/>
          </a:xfrm>
          <a:prstGeom prst="rect">
            <a:avLst/>
          </a:prstGeom>
          <a:solidFill>
            <a:srgbClr val="0069B8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1200" b="1" dirty="0">
                <a:solidFill>
                  <a:schemeClr val="bg1"/>
                </a:solidFill>
              </a:rPr>
              <a:t>PBT</a:t>
            </a:r>
            <a:r>
              <a:rPr lang="en-IN" sz="1200" b="1" baseline="30000" dirty="0">
                <a:solidFill>
                  <a:schemeClr val="bg1"/>
                </a:solidFill>
              </a:rPr>
              <a:t>*</a:t>
            </a:r>
            <a:r>
              <a:rPr lang="en-IN" sz="1200" b="1" dirty="0">
                <a:solidFill>
                  <a:schemeClr val="bg1"/>
                </a:solidFill>
              </a:rPr>
              <a:t> &amp; PBT MARGIN </a:t>
            </a:r>
            <a:r>
              <a:rPr lang="en-IN" sz="1200" b="1" baseline="30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44892" y="3475453"/>
            <a:ext cx="763164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20" b="1" dirty="0"/>
              <a:t>94%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11065F0-CDB8-4DC7-BD88-351412CD91B6}"/>
              </a:ext>
            </a:extLst>
          </p:cNvPr>
          <p:cNvSpPr txBox="1"/>
          <p:nvPr/>
        </p:nvSpPr>
        <p:spPr>
          <a:xfrm>
            <a:off x="995986" y="5461818"/>
            <a:ext cx="898684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AutoNum type="arabicPeriod"/>
            </a:pPr>
            <a:r>
              <a:rPr lang="en-IN" sz="1080" dirty="0"/>
              <a:t>Total revenues include realised gain on account of foreign exchange fluctuations (accounted in other income)</a:t>
            </a:r>
          </a:p>
          <a:p>
            <a:pPr marL="274320" indent="-274320">
              <a:buAutoNum type="arabicPeriod"/>
            </a:pPr>
            <a:r>
              <a:rPr lang="en-IN" sz="1080" dirty="0"/>
              <a:t>In addition to (1), EBITDA calculation excludes unrealised MTM gain / loss on account of foreign exchange fluctuations (accounted in other expenses) and prior to the exceptional item</a:t>
            </a:r>
          </a:p>
          <a:p>
            <a:pPr marL="274320" indent="-274320">
              <a:buAutoNum type="arabicPeriod"/>
            </a:pPr>
            <a:r>
              <a:rPr lang="en-IN" sz="1080" dirty="0"/>
              <a:t>PBT Margin = Reported PBT / Total Revenues </a:t>
            </a:r>
            <a:r>
              <a:rPr lang="en-IN" sz="1080" baseline="30000" dirty="0"/>
              <a:t>1 </a:t>
            </a:r>
            <a:r>
              <a:rPr lang="en-IN" sz="1080" dirty="0"/>
              <a:t>, PAT Margin = Reported PAT / Total Revenues </a:t>
            </a:r>
            <a:r>
              <a:rPr lang="en-IN" sz="1080" baseline="30000" dirty="0"/>
              <a:t>1</a:t>
            </a:r>
            <a:r>
              <a:rPr lang="en-IN" sz="1080" dirty="0"/>
              <a:t>  </a:t>
            </a:r>
          </a:p>
        </p:txBody>
      </p:sp>
      <p:sp>
        <p:nvSpPr>
          <p:cNvPr id="43" name="TextBox 33">
            <a:extLst>
              <a:ext uri="{FF2B5EF4-FFF2-40B4-BE49-F238E27FC236}">
                <a16:creationId xmlns:a16="http://schemas.microsoft.com/office/drawing/2014/main" id="{C93327E9-4334-4335-8C05-78753B63FB03}"/>
              </a:ext>
            </a:extLst>
          </p:cNvPr>
          <p:cNvSpPr txBox="1"/>
          <p:nvPr/>
        </p:nvSpPr>
        <p:spPr>
          <a:xfrm>
            <a:off x="9769513" y="3609644"/>
            <a:ext cx="848291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1320" b="1" dirty="0"/>
              <a:t>96%</a:t>
            </a:r>
          </a:p>
        </p:txBody>
      </p:sp>
      <p:sp>
        <p:nvSpPr>
          <p:cNvPr id="27" name="Arrow: Down 14">
            <a:extLst>
              <a:ext uri="{FF2B5EF4-FFF2-40B4-BE49-F238E27FC236}">
                <a16:creationId xmlns:a16="http://schemas.microsoft.com/office/drawing/2014/main" id="{C210F8FB-6A89-4A89-BA53-6C929953B3D6}"/>
              </a:ext>
            </a:extLst>
          </p:cNvPr>
          <p:cNvSpPr/>
          <p:nvPr/>
        </p:nvSpPr>
        <p:spPr>
          <a:xfrm flipV="1">
            <a:off x="7343213" y="3779911"/>
            <a:ext cx="170045" cy="598111"/>
          </a:xfrm>
          <a:prstGeom prst="downArrow">
            <a:avLst/>
          </a:prstGeom>
          <a:solidFill>
            <a:srgbClr val="006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20" dirty="0"/>
          </a:p>
        </p:txBody>
      </p:sp>
      <p:sp>
        <p:nvSpPr>
          <p:cNvPr id="28" name="Arrow: Down 14">
            <a:extLst>
              <a:ext uri="{FF2B5EF4-FFF2-40B4-BE49-F238E27FC236}">
                <a16:creationId xmlns:a16="http://schemas.microsoft.com/office/drawing/2014/main" id="{A101AD92-69E9-4401-8750-4B8B8F31DFDC}"/>
              </a:ext>
            </a:extLst>
          </p:cNvPr>
          <p:cNvSpPr/>
          <p:nvPr/>
        </p:nvSpPr>
        <p:spPr>
          <a:xfrm flipV="1">
            <a:off x="10068173" y="3897290"/>
            <a:ext cx="173107" cy="576235"/>
          </a:xfrm>
          <a:prstGeom prst="downArrow">
            <a:avLst/>
          </a:prstGeom>
          <a:solidFill>
            <a:srgbClr val="006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20" dirty="0"/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7A85F69B-A664-425F-8531-00FD21288E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1615554"/>
              </p:ext>
            </p:extLst>
          </p:nvPr>
        </p:nvGraphicFramePr>
        <p:xfrm>
          <a:off x="973169" y="2390854"/>
          <a:ext cx="2552290" cy="29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78557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3ABF20-B95D-4A2B-8515-F654E87909E1}" type="slidenum">
              <a:rPr lang="en-IN" smtClean="0"/>
              <a:pPr/>
              <a:t>3</a:t>
            </a:fld>
            <a:endParaRPr lang="en-IN" dirty="0"/>
          </a:p>
        </p:txBody>
      </p:sp>
      <p:sp>
        <p:nvSpPr>
          <p:cNvPr id="20" name="Rectangle 19"/>
          <p:cNvSpPr/>
          <p:nvPr/>
        </p:nvSpPr>
        <p:spPr>
          <a:xfrm>
            <a:off x="1256929" y="1355112"/>
            <a:ext cx="2159867" cy="305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1" dirty="0">
                <a:solidFill>
                  <a:schemeClr val="tx1"/>
                </a:solidFill>
              </a:rPr>
              <a:t>In Rs Mn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527993405"/>
              </p:ext>
            </p:extLst>
          </p:nvPr>
        </p:nvGraphicFramePr>
        <p:xfrm>
          <a:off x="1256928" y="1876759"/>
          <a:ext cx="4466556" cy="3878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614363"/>
              </p:ext>
            </p:extLst>
          </p:nvPr>
        </p:nvGraphicFramePr>
        <p:xfrm>
          <a:off x="6243188" y="1507897"/>
          <a:ext cx="4389120" cy="1152000"/>
        </p:xfrm>
        <a:graphic>
          <a:graphicData uri="http://schemas.openxmlformats.org/drawingml/2006/table">
            <a:tbl>
              <a:tblPr/>
              <a:tblGrid>
                <a:gridCol w="2399962">
                  <a:extLst>
                    <a:ext uri="{9D8B030D-6E8A-4147-A177-3AD203B41FA5}">
                      <a16:colId xmlns:a16="http://schemas.microsoft.com/office/drawing/2014/main" val="2153528476"/>
                    </a:ext>
                  </a:extLst>
                </a:gridCol>
                <a:gridCol w="994579">
                  <a:extLst>
                    <a:ext uri="{9D8B030D-6E8A-4147-A177-3AD203B41FA5}">
                      <a16:colId xmlns:a16="http://schemas.microsoft.com/office/drawing/2014/main" val="2585119690"/>
                    </a:ext>
                  </a:extLst>
                </a:gridCol>
                <a:gridCol w="994579">
                  <a:extLst>
                    <a:ext uri="{9D8B030D-6E8A-4147-A177-3AD203B41FA5}">
                      <a16:colId xmlns:a16="http://schemas.microsoft.com/office/drawing/2014/main" val="59677585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DIVISION</a:t>
                      </a:r>
                      <a:r>
                        <a:rPr lang="en-IN" sz="12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N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REVENUES SHARE</a:t>
                      </a:r>
                    </a:p>
                  </a:txBody>
                  <a:tcPr marL="4320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9B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FY21</a:t>
                      </a:r>
                    </a:p>
                  </a:txBody>
                  <a:tcPr marL="86400" marR="86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9B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FY22</a:t>
                      </a:r>
                    </a:p>
                  </a:txBody>
                  <a:tcPr marL="86400" marR="86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04485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Garment Exports</a:t>
                      </a:r>
                    </a:p>
                  </a:txBody>
                  <a:tcPr marL="4320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82.2%</a:t>
                      </a:r>
                    </a:p>
                  </a:txBody>
                  <a:tcPr marL="86400" marR="86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85.7%</a:t>
                      </a:r>
                    </a:p>
                  </a:txBody>
                  <a:tcPr marL="86400" marR="86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134632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SPUK</a:t>
                      </a:r>
                    </a:p>
                  </a:txBody>
                  <a:tcPr marL="4320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11.8%</a:t>
                      </a:r>
                    </a:p>
                  </a:txBody>
                  <a:tcPr marL="86400" marR="86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8.8%</a:t>
                      </a:r>
                    </a:p>
                  </a:txBody>
                  <a:tcPr marL="86400" marR="86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86583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Retail</a:t>
                      </a:r>
                    </a:p>
                  </a:txBody>
                  <a:tcPr marL="4320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F80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6.0%</a:t>
                      </a:r>
                    </a:p>
                  </a:txBody>
                  <a:tcPr marL="86400" marR="86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F80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5.5%</a:t>
                      </a:r>
                    </a:p>
                  </a:txBody>
                  <a:tcPr marL="86400" marR="86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F80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875878" y="2877090"/>
            <a:ext cx="945200" cy="254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6,531.9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93743" y="2258849"/>
            <a:ext cx="945200" cy="2434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</a:rPr>
              <a:t>8,671.9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56928" y="1670458"/>
            <a:ext cx="4466556" cy="301301"/>
          </a:xfrm>
          <a:prstGeom prst="rect">
            <a:avLst/>
          </a:prstGeom>
          <a:solidFill>
            <a:srgbClr val="006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400" b="1" i="0" u="none" strike="noStrike" kern="1200" spc="0" baseline="0">
                <a:solidFill>
                  <a:prstClr val="white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IN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FY22 YoY ANALYSIS – TOTAL REVENUE BREAKUP </a:t>
            </a:r>
            <a:r>
              <a:rPr lang="en-IN" sz="1200" b="1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  <a:r>
              <a:rPr lang="en-IN" sz="1200" b="1" normalizeH="1" baseline="30000" dirty="0">
                <a:solidFill>
                  <a:schemeClr val="bg1"/>
                </a:solidFill>
              </a:rPr>
              <a:t>  </a:t>
            </a:r>
            <a:endParaRPr lang="en-IN" sz="1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15931" y="4327347"/>
            <a:ext cx="720068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20" b="1" dirty="0"/>
              <a:t>38%</a:t>
            </a:r>
          </a:p>
        </p:txBody>
      </p:sp>
      <p:sp>
        <p:nvSpPr>
          <p:cNvPr id="22" name="Arrow: Down 13"/>
          <p:cNvSpPr/>
          <p:nvPr/>
        </p:nvSpPr>
        <p:spPr>
          <a:xfrm rot="10800000">
            <a:off x="3624294" y="4268297"/>
            <a:ext cx="170045" cy="413567"/>
          </a:xfrm>
          <a:prstGeom prst="downArrow">
            <a:avLst/>
          </a:prstGeom>
          <a:solidFill>
            <a:srgbClr val="E6A8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20" dirty="0"/>
          </a:p>
        </p:txBody>
      </p:sp>
      <p:sp>
        <p:nvSpPr>
          <p:cNvPr id="23" name="TextBox 22"/>
          <p:cNvSpPr txBox="1"/>
          <p:nvPr/>
        </p:nvSpPr>
        <p:spPr>
          <a:xfrm>
            <a:off x="2869898" y="3831897"/>
            <a:ext cx="883321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20" b="1" dirty="0"/>
              <a:t>-1%</a:t>
            </a:r>
          </a:p>
        </p:txBody>
      </p:sp>
      <p:sp>
        <p:nvSpPr>
          <p:cNvPr id="24" name="Arrow: Down 13"/>
          <p:cNvSpPr/>
          <p:nvPr/>
        </p:nvSpPr>
        <p:spPr>
          <a:xfrm>
            <a:off x="3619050" y="3787801"/>
            <a:ext cx="171073" cy="333839"/>
          </a:xfrm>
          <a:prstGeom prst="downArrow">
            <a:avLst/>
          </a:prstGeom>
          <a:solidFill>
            <a:srgbClr val="006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20" dirty="0"/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065856"/>
              </p:ext>
            </p:extLst>
          </p:nvPr>
        </p:nvGraphicFramePr>
        <p:xfrm>
          <a:off x="6243188" y="4432874"/>
          <a:ext cx="4389120" cy="1152000"/>
        </p:xfrm>
        <a:graphic>
          <a:graphicData uri="http://schemas.openxmlformats.org/drawingml/2006/table">
            <a:tbl>
              <a:tblPr/>
              <a:tblGrid>
                <a:gridCol w="2399962">
                  <a:extLst>
                    <a:ext uri="{9D8B030D-6E8A-4147-A177-3AD203B41FA5}">
                      <a16:colId xmlns:a16="http://schemas.microsoft.com/office/drawing/2014/main" val="2153528476"/>
                    </a:ext>
                  </a:extLst>
                </a:gridCol>
                <a:gridCol w="994579">
                  <a:extLst>
                    <a:ext uri="{9D8B030D-6E8A-4147-A177-3AD203B41FA5}">
                      <a16:colId xmlns:a16="http://schemas.microsoft.com/office/drawing/2014/main" val="2585119690"/>
                    </a:ext>
                  </a:extLst>
                </a:gridCol>
                <a:gridCol w="994579">
                  <a:extLst>
                    <a:ext uri="{9D8B030D-6E8A-4147-A177-3AD203B41FA5}">
                      <a16:colId xmlns:a16="http://schemas.microsoft.com/office/drawing/2014/main" val="59677585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Adj. EBITDA</a:t>
                      </a:r>
                      <a:r>
                        <a:rPr lang="en-IN" sz="12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MARGIN % </a:t>
                      </a:r>
                      <a:r>
                        <a:rPr lang="en-IN" sz="1200" b="1" i="0" u="none" strike="noStrike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320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9B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FY21</a:t>
                      </a:r>
                    </a:p>
                  </a:txBody>
                  <a:tcPr marL="86400" marR="86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9B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FY22</a:t>
                      </a:r>
                    </a:p>
                  </a:txBody>
                  <a:tcPr marL="86400" marR="86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04485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Garment Exports</a:t>
                      </a:r>
                    </a:p>
                  </a:txBody>
                  <a:tcPr marL="4320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20.2%</a:t>
                      </a:r>
                    </a:p>
                  </a:txBody>
                  <a:tcPr marL="86400" marR="86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20.9%</a:t>
                      </a:r>
                    </a:p>
                  </a:txBody>
                  <a:tcPr marL="86400" marR="86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134632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SPUK</a:t>
                      </a:r>
                    </a:p>
                  </a:txBody>
                  <a:tcPr marL="4320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5.3%</a:t>
                      </a:r>
                    </a:p>
                  </a:txBody>
                  <a:tcPr marL="86400" marR="86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3.5%</a:t>
                      </a:r>
                    </a:p>
                  </a:txBody>
                  <a:tcPr marL="86400" marR="86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75315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Retail</a:t>
                      </a:r>
                    </a:p>
                  </a:txBody>
                  <a:tcPr marL="4320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6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-13.1%</a:t>
                      </a:r>
                    </a:p>
                  </a:txBody>
                  <a:tcPr marL="86400" marR="86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6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-10.7%</a:t>
                      </a:r>
                    </a:p>
                  </a:txBody>
                  <a:tcPr marL="86400" marR="86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6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821F0B34-C7CE-4679-9233-7AEEAB2768C2}"/>
              </a:ext>
            </a:extLst>
          </p:cNvPr>
          <p:cNvSpPr txBox="1"/>
          <p:nvPr/>
        </p:nvSpPr>
        <p:spPr>
          <a:xfrm>
            <a:off x="1084106" y="5871964"/>
            <a:ext cx="812272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AutoNum type="arabicPeriod"/>
            </a:pPr>
            <a:r>
              <a:rPr lang="en-IN" sz="960" dirty="0"/>
              <a:t>Total revenues include realised gain on account of foreign exchange fluctuations (accounted in other income)</a:t>
            </a:r>
          </a:p>
          <a:p>
            <a:pPr marL="274320" indent="-274320">
              <a:buAutoNum type="arabicPeriod"/>
            </a:pPr>
            <a:r>
              <a:rPr lang="en-IN" sz="960" dirty="0"/>
              <a:t>Gross Margin (1) minus COGS</a:t>
            </a:r>
          </a:p>
          <a:p>
            <a:pPr marL="274320" indent="-274320">
              <a:buAutoNum type="arabicPeriod"/>
            </a:pPr>
            <a:r>
              <a:rPr lang="en-IN" sz="960" dirty="0"/>
              <a:t>In addition to (1), EBITDA calculation excludes unrealised MTM gain / loss on account of foreign exchange fluctuations (accounted in other expenses)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2409398-3AED-4804-8BAA-938DD49E5C0D}"/>
              </a:ext>
            </a:extLst>
          </p:cNvPr>
          <p:cNvSpPr/>
          <p:nvPr/>
        </p:nvSpPr>
        <p:spPr>
          <a:xfrm>
            <a:off x="1429752" y="220618"/>
            <a:ext cx="838196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160" b="1" dirty="0">
                <a:solidFill>
                  <a:schemeClr val="bg1"/>
                </a:solidFill>
              </a:rPr>
              <a:t>FY22 RESULT – DIVISION WISE ANALYSIS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C2402F-3645-4169-A64D-DDD2D329BE37}"/>
              </a:ext>
            </a:extLst>
          </p:cNvPr>
          <p:cNvSpPr txBox="1"/>
          <p:nvPr/>
        </p:nvSpPr>
        <p:spPr>
          <a:xfrm>
            <a:off x="2968306" y="3160412"/>
            <a:ext cx="765863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20" b="1" dirty="0"/>
              <a:t>22%</a:t>
            </a:r>
          </a:p>
        </p:txBody>
      </p:sp>
      <p:sp>
        <p:nvSpPr>
          <p:cNvPr id="30" name="Arrow: Down 13">
            <a:extLst>
              <a:ext uri="{FF2B5EF4-FFF2-40B4-BE49-F238E27FC236}">
                <a16:creationId xmlns:a16="http://schemas.microsoft.com/office/drawing/2014/main" id="{D159F834-135F-4238-A6FA-9A74DEB996C8}"/>
              </a:ext>
            </a:extLst>
          </p:cNvPr>
          <p:cNvSpPr/>
          <p:nvPr/>
        </p:nvSpPr>
        <p:spPr>
          <a:xfrm rot="10800000">
            <a:off x="3619050" y="3132728"/>
            <a:ext cx="170045" cy="413567"/>
          </a:xfrm>
          <a:prstGeom prst="downArrow">
            <a:avLst/>
          </a:prstGeom>
          <a:solidFill>
            <a:srgbClr val="76B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20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F384F955-6EF8-4102-BCF4-E3F871A4F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992315"/>
              </p:ext>
            </p:extLst>
          </p:nvPr>
        </p:nvGraphicFramePr>
        <p:xfrm>
          <a:off x="6253540" y="2970386"/>
          <a:ext cx="4389120" cy="1152000"/>
        </p:xfrm>
        <a:graphic>
          <a:graphicData uri="http://schemas.openxmlformats.org/drawingml/2006/table">
            <a:tbl>
              <a:tblPr/>
              <a:tblGrid>
                <a:gridCol w="2399962">
                  <a:extLst>
                    <a:ext uri="{9D8B030D-6E8A-4147-A177-3AD203B41FA5}">
                      <a16:colId xmlns:a16="http://schemas.microsoft.com/office/drawing/2014/main" val="2153528476"/>
                    </a:ext>
                  </a:extLst>
                </a:gridCol>
                <a:gridCol w="994579">
                  <a:extLst>
                    <a:ext uri="{9D8B030D-6E8A-4147-A177-3AD203B41FA5}">
                      <a16:colId xmlns:a16="http://schemas.microsoft.com/office/drawing/2014/main" val="2585119690"/>
                    </a:ext>
                  </a:extLst>
                </a:gridCol>
                <a:gridCol w="994579">
                  <a:extLst>
                    <a:ext uri="{9D8B030D-6E8A-4147-A177-3AD203B41FA5}">
                      <a16:colId xmlns:a16="http://schemas.microsoft.com/office/drawing/2014/main" val="59677585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200" b="1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GROSS MARGIN % </a:t>
                      </a:r>
                      <a:r>
                        <a:rPr lang="en-IN" sz="1200" b="1" i="0" u="none" strike="noStrike" baseline="300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320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9B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FY21</a:t>
                      </a:r>
                    </a:p>
                  </a:txBody>
                  <a:tcPr marL="86400" marR="86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9B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IN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FY22</a:t>
                      </a:r>
                    </a:p>
                  </a:txBody>
                  <a:tcPr marL="86400" marR="86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04485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Garment Exports</a:t>
                      </a:r>
                    </a:p>
                  </a:txBody>
                  <a:tcPr marL="4320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68.6%</a:t>
                      </a:r>
                    </a:p>
                  </a:txBody>
                  <a:tcPr marL="86400" marR="86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57.2%</a:t>
                      </a:r>
                    </a:p>
                  </a:txBody>
                  <a:tcPr marL="86400" marR="86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134632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SPUK</a:t>
                      </a:r>
                    </a:p>
                  </a:txBody>
                  <a:tcPr marL="4320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8.8%</a:t>
                      </a:r>
                    </a:p>
                  </a:txBody>
                  <a:tcPr marL="86400" marR="86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9.0%</a:t>
                      </a:r>
                    </a:p>
                  </a:txBody>
                  <a:tcPr marL="86400" marR="86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75315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rtl="0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Retail</a:t>
                      </a:r>
                    </a:p>
                  </a:txBody>
                  <a:tcPr marL="4320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6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21.6%</a:t>
                      </a:r>
                    </a:p>
                  </a:txBody>
                  <a:tcPr marL="86400" marR="86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6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23.1%</a:t>
                      </a:r>
                    </a:p>
                  </a:txBody>
                  <a:tcPr marL="86400" marR="86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6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3406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3ABF20-B95D-4A2B-8515-F654E87909E1}" type="slidenum">
              <a:rPr lang="en-IN" smtClean="0"/>
              <a:pPr/>
              <a:t>4</a:t>
            </a:fld>
            <a:endParaRPr lang="en-IN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46268"/>
              </p:ext>
            </p:extLst>
          </p:nvPr>
        </p:nvGraphicFramePr>
        <p:xfrm>
          <a:off x="1457428" y="1134364"/>
          <a:ext cx="9277145" cy="4577323"/>
        </p:xfrm>
        <a:graphic>
          <a:graphicData uri="http://schemas.openxmlformats.org/drawingml/2006/table">
            <a:tbl>
              <a:tblPr/>
              <a:tblGrid>
                <a:gridCol w="5735318">
                  <a:extLst>
                    <a:ext uri="{9D8B030D-6E8A-4147-A177-3AD203B41FA5}">
                      <a16:colId xmlns:a16="http://schemas.microsoft.com/office/drawing/2014/main" val="1099348112"/>
                    </a:ext>
                  </a:extLst>
                </a:gridCol>
                <a:gridCol w="1180609">
                  <a:extLst>
                    <a:ext uri="{9D8B030D-6E8A-4147-A177-3AD203B41FA5}">
                      <a16:colId xmlns:a16="http://schemas.microsoft.com/office/drawing/2014/main" val="3774754570"/>
                    </a:ext>
                  </a:extLst>
                </a:gridCol>
                <a:gridCol w="1180609">
                  <a:extLst>
                    <a:ext uri="{9D8B030D-6E8A-4147-A177-3AD203B41FA5}">
                      <a16:colId xmlns:a16="http://schemas.microsoft.com/office/drawing/2014/main" val="3760251748"/>
                    </a:ext>
                  </a:extLst>
                </a:gridCol>
                <a:gridCol w="1180609">
                  <a:extLst>
                    <a:ext uri="{9D8B030D-6E8A-4147-A177-3AD203B41FA5}">
                      <a16:colId xmlns:a16="http://schemas.microsoft.com/office/drawing/2014/main" val="10887300"/>
                    </a:ext>
                  </a:extLst>
                </a:gridCol>
              </a:tblGrid>
              <a:tr h="2185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Particulars (In Rs Mn)</a:t>
                      </a:r>
                    </a:p>
                  </a:txBody>
                  <a:tcPr marL="8640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FY22</a:t>
                      </a:r>
                    </a:p>
                  </a:txBody>
                  <a:tcPr marL="0" marR="86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FY21</a:t>
                      </a:r>
                    </a:p>
                  </a:txBody>
                  <a:tcPr marL="0" marR="86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9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YoY%</a:t>
                      </a:r>
                    </a:p>
                  </a:txBody>
                  <a:tcPr marL="0" marR="864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9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921899"/>
                  </a:ext>
                </a:extLst>
              </a:tr>
              <a:tr h="2185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Revenue from Operations</a:t>
                      </a:r>
                    </a:p>
                  </a:txBody>
                  <a:tcPr marL="8640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8,594.3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6,523.1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31.8%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004103"/>
                  </a:ext>
                </a:extLst>
              </a:tr>
              <a:tr h="2185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Gain on account of Foreign Currency Fluctuations</a:t>
                      </a:r>
                    </a:p>
                  </a:txBody>
                  <a:tcPr marL="8640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77.6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8.8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784.9%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5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Revenues</a:t>
                      </a:r>
                    </a:p>
                  </a:txBody>
                  <a:tcPr marL="8640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8,671.9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6,531.9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32.8%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5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COGS</a:t>
                      </a:r>
                    </a:p>
                  </a:txBody>
                  <a:tcPr marL="8640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3,541.3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2697.73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31.3%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472500"/>
                  </a:ext>
                </a:extLst>
              </a:tr>
              <a:tr h="2185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Gross Profit</a:t>
                      </a:r>
                    </a:p>
                  </a:txBody>
                  <a:tcPr marL="8640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5,130.5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3,834.2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33.8%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990808"/>
                  </a:ext>
                </a:extLst>
              </a:tr>
              <a:tr h="2185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Gross Margin</a:t>
                      </a:r>
                    </a:p>
                  </a:txBody>
                  <a:tcPr marL="8640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1" i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59.2%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58.7%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46bps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847255"/>
                  </a:ext>
                </a:extLst>
              </a:tr>
              <a:tr h="2185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Employee Expenses</a:t>
                      </a:r>
                    </a:p>
                  </a:txBody>
                  <a:tcPr marL="8640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1,903.0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1,491.7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27.6%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865606"/>
                  </a:ext>
                </a:extLst>
              </a:tr>
              <a:tr h="424303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Expenses excl. MTM gain / loss on account of Foreign Currency Fluctuations</a:t>
                      </a:r>
                    </a:p>
                  </a:txBody>
                  <a:tcPr marL="8640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1,699.3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1,270.5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33.8%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79063"/>
                  </a:ext>
                </a:extLst>
              </a:tr>
              <a:tr h="2185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Adj. EBITDA</a:t>
                      </a:r>
                    </a:p>
                  </a:txBody>
                  <a:tcPr marL="8640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1,528.2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1,072.0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42.6%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911177"/>
                  </a:ext>
                </a:extLst>
              </a:tr>
              <a:tr h="2185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Adj. EBITDA Margin %</a:t>
                      </a:r>
                    </a:p>
                  </a:txBody>
                  <a:tcPr marL="8640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1" i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17.6%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16.4%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121bps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718294"/>
                  </a:ext>
                </a:extLst>
              </a:tr>
              <a:tr h="2185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MTM (Gain) / Loss on account of Foreign Currency Fluctuations</a:t>
                      </a:r>
                    </a:p>
                  </a:txBody>
                  <a:tcPr marL="8640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-67.2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19.8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150805"/>
                  </a:ext>
                </a:extLst>
              </a:tr>
              <a:tr h="2185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Depreciation</a:t>
                      </a:r>
                    </a:p>
                  </a:txBody>
                  <a:tcPr marL="8640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346.3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323.1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7.2%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289543"/>
                  </a:ext>
                </a:extLst>
              </a:tr>
              <a:tr h="2185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Finance Cost</a:t>
                      </a:r>
                    </a:p>
                  </a:txBody>
                  <a:tcPr marL="8640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118.5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142.8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-17.0%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31093"/>
                  </a:ext>
                </a:extLst>
              </a:tr>
              <a:tr h="2185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Income excl. Gain on account of Forex Fluctuations</a:t>
                      </a:r>
                    </a:p>
                  </a:txBody>
                  <a:tcPr marL="8640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17.3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5.0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247.5%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034388"/>
                  </a:ext>
                </a:extLst>
              </a:tr>
              <a:tr h="2185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PBT </a:t>
                      </a:r>
                    </a:p>
                  </a:txBody>
                  <a:tcPr marL="8640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1,147.9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591.4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94.1%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769226"/>
                  </a:ext>
                </a:extLst>
              </a:tr>
              <a:tr h="2185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 Expense</a:t>
                      </a:r>
                    </a:p>
                  </a:txBody>
                  <a:tcPr marL="8640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301.0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159.7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88.5%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87456"/>
                  </a:ext>
                </a:extLst>
              </a:tr>
              <a:tr h="2185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</a:t>
                      </a:r>
                    </a:p>
                  </a:txBody>
                  <a:tcPr marL="8640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846.9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431.7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96.2%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267384"/>
                  </a:ext>
                </a:extLst>
              </a:tr>
              <a:tr h="2185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 Margin %</a:t>
                      </a:r>
                    </a:p>
                  </a:txBody>
                  <a:tcPr marL="8640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1" i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9.8%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1" i="1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6.6%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316bps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54147"/>
                  </a:ext>
                </a:extLst>
              </a:tr>
              <a:tr h="2185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Earnings Per Share (EPS)  In Rs.</a:t>
                      </a:r>
                    </a:p>
                  </a:txBody>
                  <a:tcPr marL="86400" marR="11430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F80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32.96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F80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16.80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F80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96.2%</a:t>
                      </a:r>
                    </a:p>
                  </a:txBody>
                  <a:tcPr marL="7620" marR="7200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F80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47395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D4E98E2-B24C-48E0-9099-F51F87616C90}"/>
              </a:ext>
            </a:extLst>
          </p:cNvPr>
          <p:cNvSpPr txBox="1"/>
          <p:nvPr/>
        </p:nvSpPr>
        <p:spPr>
          <a:xfrm>
            <a:off x="824868" y="5814218"/>
            <a:ext cx="898684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buAutoNum type="arabicPeriod"/>
            </a:pPr>
            <a:r>
              <a:rPr lang="en-IN" sz="1080" dirty="0"/>
              <a:t>Total revenues include realised gain on account of foreign exchange fluctuations (accounted in other income)</a:t>
            </a:r>
          </a:p>
          <a:p>
            <a:pPr marL="274320" indent="-274320">
              <a:buAutoNum type="arabicPeriod"/>
            </a:pPr>
            <a:r>
              <a:rPr lang="en-IN" sz="1080" dirty="0"/>
              <a:t>In addition to (1), EBITDA calculation excludes unrealised MTM gain / loss on account of foreign exchange fluctuations (accounted in other expenses)</a:t>
            </a:r>
          </a:p>
          <a:p>
            <a:pPr marL="274320" indent="-274320">
              <a:buAutoNum type="arabicPeriod"/>
            </a:pPr>
            <a:r>
              <a:rPr lang="en-IN" sz="1080" dirty="0"/>
              <a:t>PAT Margin = Reported PAT / Total Revenues </a:t>
            </a:r>
            <a:r>
              <a:rPr lang="en-IN" sz="1080" baseline="30000" dirty="0"/>
              <a:t>1</a:t>
            </a:r>
            <a:r>
              <a:rPr lang="en-IN" sz="1080" dirty="0"/>
              <a:t> </a:t>
            </a:r>
            <a:r>
              <a:rPr lang="en-IN" sz="1080" baseline="30000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2D0741-209A-484C-B5F1-F31A4CF5F422}"/>
              </a:ext>
            </a:extLst>
          </p:cNvPr>
          <p:cNvSpPr/>
          <p:nvPr/>
        </p:nvSpPr>
        <p:spPr>
          <a:xfrm>
            <a:off x="1429752" y="220618"/>
            <a:ext cx="838196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160" b="1" dirty="0">
                <a:solidFill>
                  <a:schemeClr val="bg1"/>
                </a:solidFill>
              </a:rPr>
              <a:t>FY22 RESULT – CONSOLIDATED PROFIT &amp; LOSS STATEMENT</a:t>
            </a:r>
          </a:p>
        </p:txBody>
      </p:sp>
    </p:spTree>
    <p:extLst>
      <p:ext uri="{BB962C8B-B14F-4D97-AF65-F5344CB8AC3E}">
        <p14:creationId xmlns:p14="http://schemas.microsoft.com/office/powerpoint/2010/main" val="1296898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3ABF20-B95D-4A2B-8515-F654E87909E1}" type="slidenum">
              <a:rPr lang="en-IN" smtClean="0"/>
              <a:pPr/>
              <a:t>5</a:t>
            </a:fld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2D0741-209A-484C-B5F1-F31A4CF5F422}"/>
              </a:ext>
            </a:extLst>
          </p:cNvPr>
          <p:cNvSpPr/>
          <p:nvPr/>
        </p:nvSpPr>
        <p:spPr>
          <a:xfrm>
            <a:off x="1429752" y="220618"/>
            <a:ext cx="838196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160" b="1" dirty="0">
                <a:solidFill>
                  <a:schemeClr val="bg1"/>
                </a:solidFill>
              </a:rPr>
              <a:t>FY22 – CONSOLIDATED BALANCE SHEET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D5FE7E8-5FF1-4C9D-ADB8-2F7B3F478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496405"/>
              </p:ext>
            </p:extLst>
          </p:nvPr>
        </p:nvGraphicFramePr>
        <p:xfrm>
          <a:off x="924037" y="1076323"/>
          <a:ext cx="4912728" cy="5143490"/>
        </p:xfrm>
        <a:graphic>
          <a:graphicData uri="http://schemas.openxmlformats.org/drawingml/2006/table">
            <a:tbl>
              <a:tblPr/>
              <a:tblGrid>
                <a:gridCol w="2986512">
                  <a:extLst>
                    <a:ext uri="{9D8B030D-6E8A-4147-A177-3AD203B41FA5}">
                      <a16:colId xmlns:a16="http://schemas.microsoft.com/office/drawing/2014/main" val="4152670544"/>
                    </a:ext>
                  </a:extLst>
                </a:gridCol>
                <a:gridCol w="963108">
                  <a:extLst>
                    <a:ext uri="{9D8B030D-6E8A-4147-A177-3AD203B41FA5}">
                      <a16:colId xmlns:a16="http://schemas.microsoft.com/office/drawing/2014/main" val="1183418978"/>
                    </a:ext>
                  </a:extLst>
                </a:gridCol>
                <a:gridCol w="963108">
                  <a:extLst>
                    <a:ext uri="{9D8B030D-6E8A-4147-A177-3AD203B41FA5}">
                      <a16:colId xmlns:a16="http://schemas.microsoft.com/office/drawing/2014/main" val="4196538644"/>
                    </a:ext>
                  </a:extLst>
                </a:gridCol>
              </a:tblGrid>
              <a:tr h="22363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Particulars (Rs Million)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69A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Mar-21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69A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Mar-22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69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414414"/>
                  </a:ext>
                </a:extLst>
              </a:tr>
              <a:tr h="22363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Equities &amp; Liabilities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213025"/>
                  </a:ext>
                </a:extLst>
              </a:tr>
              <a:tr h="22363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Shareholder's Funds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872052"/>
                  </a:ext>
                </a:extLst>
              </a:tr>
              <a:tr h="22363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Share Capital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256.9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256.9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00089"/>
                  </a:ext>
                </a:extLst>
              </a:tr>
              <a:tr h="22363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Equity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5,326.9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6,120.8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647124"/>
                  </a:ext>
                </a:extLst>
              </a:tr>
              <a:tr h="22363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Shareholder's Funds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5,583.9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6,377.7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63157"/>
                  </a:ext>
                </a:extLst>
              </a:tr>
              <a:tr h="22363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Minority Interest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-64.5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-65.3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369451"/>
                  </a:ext>
                </a:extLst>
              </a:tr>
              <a:tr h="22363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Non-Current Liabilities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871747"/>
                  </a:ext>
                </a:extLst>
              </a:tr>
              <a:tr h="22363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Financial Liabilities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298427"/>
                  </a:ext>
                </a:extLst>
              </a:tr>
              <a:tr h="22363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Borrowings (please refer note below)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547.1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673.9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681679"/>
                  </a:ext>
                </a:extLst>
              </a:tr>
              <a:tr h="22363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Other Financial Liabilities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135.8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134.8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083992"/>
                  </a:ext>
                </a:extLst>
              </a:tr>
              <a:tr h="22363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Deffered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Tax Liabilities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301.8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330.8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7012082"/>
                  </a:ext>
                </a:extLst>
              </a:tr>
              <a:tr h="22363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 Other Non-Current Liabilities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425261"/>
                  </a:ext>
                </a:extLst>
              </a:tr>
              <a:tr h="22363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of Non-current liabilities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984.7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1,139.7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6744987"/>
                  </a:ext>
                </a:extLst>
              </a:tr>
              <a:tr h="22363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Liabilities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5578813"/>
                  </a:ext>
                </a:extLst>
              </a:tr>
              <a:tr h="22363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Financial Liabilities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030612"/>
                  </a:ext>
                </a:extLst>
              </a:tr>
              <a:tr h="22363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Borrowings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1,282.1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1,461.5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1119990"/>
                  </a:ext>
                </a:extLst>
              </a:tr>
              <a:tr h="22363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Trade Payables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911.4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1,189.5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2227094"/>
                  </a:ext>
                </a:extLst>
              </a:tr>
              <a:tr h="22363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Other Financial Liabilities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276.0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374.6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1611079"/>
                  </a:ext>
                </a:extLst>
              </a:tr>
              <a:tr h="22363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Other Current Liabilities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60.0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72.5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4840751"/>
                  </a:ext>
                </a:extLst>
              </a:tr>
              <a:tr h="223630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 Provisions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88.1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66.1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154883"/>
                  </a:ext>
                </a:extLst>
              </a:tr>
              <a:tr h="223630">
                <a:tc>
                  <a:txBody>
                    <a:bodyPr/>
                    <a:lstStyle/>
                    <a:p>
                      <a:pPr algn="just" rtl="0" fontAlgn="t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of Current liabilities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6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2,617.5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6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3,164.1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6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0703027"/>
                  </a:ext>
                </a:extLst>
              </a:tr>
              <a:tr h="22363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Liabilities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81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9,121.6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81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10,616.2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6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81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3987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7C63868-19FD-4FEC-BAD4-8317E98742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148548"/>
              </p:ext>
            </p:extLst>
          </p:nvPr>
        </p:nvGraphicFramePr>
        <p:xfrm>
          <a:off x="6355236" y="1076323"/>
          <a:ext cx="4912729" cy="5143490"/>
        </p:xfrm>
        <a:graphic>
          <a:graphicData uri="http://schemas.openxmlformats.org/drawingml/2006/table">
            <a:tbl>
              <a:tblPr/>
              <a:tblGrid>
                <a:gridCol w="2594465">
                  <a:extLst>
                    <a:ext uri="{9D8B030D-6E8A-4147-A177-3AD203B41FA5}">
                      <a16:colId xmlns:a16="http://schemas.microsoft.com/office/drawing/2014/main" val="1446940423"/>
                    </a:ext>
                  </a:extLst>
                </a:gridCol>
                <a:gridCol w="1159132">
                  <a:extLst>
                    <a:ext uri="{9D8B030D-6E8A-4147-A177-3AD203B41FA5}">
                      <a16:colId xmlns:a16="http://schemas.microsoft.com/office/drawing/2014/main" val="2999505048"/>
                    </a:ext>
                  </a:extLst>
                </a:gridCol>
                <a:gridCol w="1159132">
                  <a:extLst>
                    <a:ext uri="{9D8B030D-6E8A-4147-A177-3AD203B41FA5}">
                      <a16:colId xmlns:a16="http://schemas.microsoft.com/office/drawing/2014/main" val="4235782657"/>
                    </a:ext>
                  </a:extLst>
                </a:gridCol>
              </a:tblGrid>
              <a:tr h="233795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Particulars (Rs Million)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69A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Mar-21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69A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Mar-22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F69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961618"/>
                  </a:ext>
                </a:extLst>
              </a:tr>
              <a:tr h="23379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Assets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128697"/>
                  </a:ext>
                </a:extLst>
              </a:tr>
              <a:tr h="23379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Non-Current Assets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846739"/>
                  </a:ext>
                </a:extLst>
              </a:tr>
              <a:tr h="23379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Property, Plant and Equipment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4,007.6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4,105.1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988221"/>
                  </a:ext>
                </a:extLst>
              </a:tr>
              <a:tr h="23379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Capital work in progress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102.4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77.5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846081"/>
                  </a:ext>
                </a:extLst>
              </a:tr>
              <a:tr h="23379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 Intangible assets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59.7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58.9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936160"/>
                  </a:ext>
                </a:extLst>
              </a:tr>
              <a:tr h="23379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 Financial Assets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724045"/>
                  </a:ext>
                </a:extLst>
              </a:tr>
              <a:tr h="23379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Investments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1.9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1.8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821215"/>
                  </a:ext>
                </a:extLst>
              </a:tr>
              <a:tr h="23379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Loans &amp; Advances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0.0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910772"/>
                  </a:ext>
                </a:extLst>
              </a:tr>
              <a:tr h="23379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Others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209.8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399.2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685554"/>
                  </a:ext>
                </a:extLst>
              </a:tr>
              <a:tr h="23379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 Other non-current assets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10.4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42.0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5079693"/>
                  </a:ext>
                </a:extLst>
              </a:tr>
              <a:tr h="23379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f. Right of use assets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372.6</a:t>
                      </a:r>
                    </a:p>
                  </a:txBody>
                  <a:tcPr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331.9</a:t>
                      </a:r>
                    </a:p>
                  </a:txBody>
                  <a:tcPr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0287924"/>
                  </a:ext>
                </a:extLst>
              </a:tr>
              <a:tr h="23379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non-current assets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4,764.4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5,016.3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9910"/>
                  </a:ext>
                </a:extLst>
              </a:tr>
              <a:tr h="23379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Assets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5003015"/>
                  </a:ext>
                </a:extLst>
              </a:tr>
              <a:tr h="23379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Inventories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2,413.5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3,320.3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482012"/>
                  </a:ext>
                </a:extLst>
              </a:tr>
              <a:tr h="23379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Financial Assets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045714"/>
                  </a:ext>
                </a:extLst>
              </a:tr>
              <a:tr h="23379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Trade Receivables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1,166.8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1,086.1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518746"/>
                  </a:ext>
                </a:extLst>
              </a:tr>
              <a:tr h="23379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Cash &amp; Cash equivalents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411.8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595.0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322778"/>
                  </a:ext>
                </a:extLst>
              </a:tr>
              <a:tr h="23379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Others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19.2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97.9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012062"/>
                  </a:ext>
                </a:extLst>
              </a:tr>
              <a:tr h="23379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 Other Current Assets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346.0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500.7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059436"/>
                  </a:ext>
                </a:extLst>
              </a:tr>
              <a:tr h="23379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current assets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F81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4,357.2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F81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5,599.9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F81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5109832"/>
                  </a:ext>
                </a:extLst>
              </a:tr>
              <a:tr h="23379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IN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Assets</a:t>
                      </a:r>
                    </a:p>
                  </a:txBody>
                  <a:tcPr marL="109728" marR="109728" marT="1143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F81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81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9,121.6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F81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81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10,616.2</a:t>
                      </a:r>
                    </a:p>
                  </a:txBody>
                  <a:tcPr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F81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F81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10610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FBB2226-8AF4-4F43-9BED-8D4B42E4948A}"/>
              </a:ext>
            </a:extLst>
          </p:cNvPr>
          <p:cNvSpPr txBox="1"/>
          <p:nvPr/>
        </p:nvSpPr>
        <p:spPr>
          <a:xfrm>
            <a:off x="346565" y="6498882"/>
            <a:ext cx="65466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/>
              <a:t>Note : Long term debt includes right to use property obligation close to Rs. 332 Mn</a:t>
            </a:r>
          </a:p>
        </p:txBody>
      </p:sp>
    </p:spTree>
    <p:extLst>
      <p:ext uri="{BB962C8B-B14F-4D97-AF65-F5344CB8AC3E}">
        <p14:creationId xmlns:p14="http://schemas.microsoft.com/office/powerpoint/2010/main" val="2522043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714A3A-E77F-4FF1-9CED-F21AB44266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10E003C-C209-4903-8CE2-4681E5F2D2F7}"/>
              </a:ext>
            </a:extLst>
          </p:cNvPr>
          <p:cNvGrpSpPr/>
          <p:nvPr/>
        </p:nvGrpSpPr>
        <p:grpSpPr>
          <a:xfrm>
            <a:off x="6960119" y="2305864"/>
            <a:ext cx="4624612" cy="518471"/>
            <a:chOff x="-3874" y="2225734"/>
            <a:chExt cx="3567734" cy="43205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A877A1F-4D4F-4BC6-A0FF-46AE960ACEC4}"/>
                </a:ext>
              </a:extLst>
            </p:cNvPr>
            <p:cNvSpPr/>
            <p:nvPr/>
          </p:nvSpPr>
          <p:spPr>
            <a:xfrm>
              <a:off x="-3874" y="2225734"/>
              <a:ext cx="3567734" cy="432059"/>
            </a:xfrm>
            <a:prstGeom prst="rect">
              <a:avLst/>
            </a:prstGeom>
            <a:solidFill>
              <a:srgbClr val="E6A8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20" dirty="0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815E8C3-09AD-441D-805B-FE63A7BC36A6}"/>
                </a:ext>
              </a:extLst>
            </p:cNvPr>
            <p:cNvSpPr/>
            <p:nvPr/>
          </p:nvSpPr>
          <p:spPr>
            <a:xfrm rot="16200000">
              <a:off x="3228641" y="2286570"/>
              <a:ext cx="360050" cy="310388"/>
            </a:xfrm>
            <a:prstGeom prst="triangle">
              <a:avLst/>
            </a:prstGeom>
            <a:solidFill>
              <a:srgbClr val="0069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20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56A1F77-8690-4823-8909-D75041EFB7C5}"/>
              </a:ext>
            </a:extLst>
          </p:cNvPr>
          <p:cNvSpPr/>
          <p:nvPr/>
        </p:nvSpPr>
        <p:spPr>
          <a:xfrm>
            <a:off x="7219356" y="1355113"/>
            <a:ext cx="4147776" cy="2225289"/>
          </a:xfrm>
          <a:prstGeom prst="rect">
            <a:avLst/>
          </a:prstGeom>
        </p:spPr>
        <p:txBody>
          <a:bodyPr wrap="square" lIns="0" rIns="0" bIns="0">
            <a:spAutoFit/>
          </a:bodyPr>
          <a:lstStyle/>
          <a:p>
            <a:pPr>
              <a:lnSpc>
                <a:spcPct val="200000"/>
              </a:lnSpc>
              <a:spcAft>
                <a:spcPts val="1440"/>
              </a:spcAft>
            </a:pPr>
            <a:endParaRPr lang="en-US" sz="2640" baseline="3000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200000"/>
              </a:lnSpc>
              <a:spcAft>
                <a:spcPts val="1440"/>
              </a:spcAft>
            </a:pPr>
            <a:r>
              <a:rPr lang="en-US" sz="2640" b="1" baseline="30000" dirty="0">
                <a:solidFill>
                  <a:schemeClr val="bg1"/>
                </a:solidFill>
                <a:latin typeface="+mj-lt"/>
              </a:rPr>
              <a:t>COMPANY OVERVIEW</a:t>
            </a:r>
            <a:r>
              <a:rPr lang="en-US" sz="2640" baseline="30000" dirty="0">
                <a:solidFill>
                  <a:schemeClr val="bg1"/>
                </a:solidFill>
                <a:latin typeface="+mj-lt"/>
              </a:rPr>
              <a:t> </a:t>
            </a:r>
            <a:endParaRPr lang="en-US" sz="264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200000"/>
              </a:lnSpc>
              <a:spcAft>
                <a:spcPts val="1440"/>
              </a:spcAft>
            </a:pPr>
            <a:r>
              <a:rPr lang="en-US" sz="2640" baseline="30000" dirty="0">
                <a:solidFill>
                  <a:schemeClr val="bg1"/>
                </a:solidFill>
                <a:latin typeface="+mj-lt"/>
              </a:rPr>
              <a:t>Financial Overview &amp; Shareholding Structure</a:t>
            </a:r>
          </a:p>
        </p:txBody>
      </p:sp>
    </p:spTree>
    <p:extLst>
      <p:ext uri="{BB962C8B-B14F-4D97-AF65-F5344CB8AC3E}">
        <p14:creationId xmlns:p14="http://schemas.microsoft.com/office/powerpoint/2010/main" val="44687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9752" y="220618"/>
            <a:ext cx="786349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160" b="1" dirty="0">
                <a:solidFill>
                  <a:schemeClr val="bg1"/>
                </a:solidFill>
              </a:rPr>
              <a:t>BRIEF PROFILE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1012349" y="1297577"/>
            <a:ext cx="2160300" cy="1371600"/>
          </a:xfrm>
          <a:prstGeom prst="roundRect">
            <a:avLst/>
          </a:prstGeom>
          <a:solidFill>
            <a:srgbClr val="0069B8"/>
          </a:solidFill>
          <a:ln>
            <a:solidFill>
              <a:srgbClr val="2F81B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40" b="1" dirty="0">
                <a:solidFill>
                  <a:schemeClr val="bg1"/>
                </a:solidFill>
              </a:rPr>
              <a:t>BUSINESS OVERVIEW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1012349" y="4594189"/>
            <a:ext cx="2160300" cy="1426464"/>
          </a:xfrm>
          <a:prstGeom prst="roundRect">
            <a:avLst/>
          </a:prstGeom>
          <a:solidFill>
            <a:srgbClr val="76B53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40" b="1" dirty="0">
                <a:solidFill>
                  <a:schemeClr val="tx1"/>
                </a:solidFill>
              </a:rPr>
              <a:t>FINANCIAL OVERVIEW *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1012349" y="2918450"/>
            <a:ext cx="2160300" cy="1426464"/>
          </a:xfrm>
          <a:prstGeom prst="roundRect">
            <a:avLst/>
          </a:prstGeom>
          <a:solidFill>
            <a:srgbClr val="E6A8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40" b="1" dirty="0">
                <a:solidFill>
                  <a:schemeClr val="tx1"/>
                </a:solidFill>
              </a:rPr>
              <a:t>KEY STRENGTHS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3345473" y="1297577"/>
            <a:ext cx="7834178" cy="1371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74320" indent="-274320">
              <a:spcBef>
                <a:spcPts val="120"/>
              </a:spcBef>
              <a:spcAft>
                <a:spcPts val="120"/>
              </a:spcAft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tx1"/>
                </a:solidFill>
              </a:rPr>
              <a:t>SPAL is one of the </a:t>
            </a:r>
            <a:r>
              <a:rPr lang="en-IN" sz="1200" dirty="0">
                <a:solidFill>
                  <a:schemeClr val="tx1"/>
                </a:solidFill>
              </a:rPr>
              <a:t>leading manufacturers and exporters of knitted garments for infants and children in India.</a:t>
            </a:r>
            <a:endParaRPr lang="pt-BR" sz="1200" dirty="0">
              <a:solidFill>
                <a:schemeClr val="tx1"/>
              </a:solidFill>
            </a:endParaRPr>
          </a:p>
          <a:p>
            <a:pPr marL="274320" indent="-274320">
              <a:spcBef>
                <a:spcPts val="120"/>
              </a:spcBef>
              <a:spcAft>
                <a:spcPts val="120"/>
              </a:spcAft>
              <a:buFont typeface="Wingdings" panose="05000000000000000000" pitchFamily="2" charset="2"/>
              <a:buChar char="§"/>
            </a:pPr>
            <a:r>
              <a:rPr lang="en-IN" sz="1200" dirty="0">
                <a:solidFill>
                  <a:schemeClr val="tx1"/>
                </a:solidFill>
              </a:rPr>
              <a:t>Provides end-to-end garment manufacturing from greige fabric to finished products including  body suits, sleep suits, tops and bottoms.</a:t>
            </a:r>
          </a:p>
          <a:p>
            <a:pPr marL="274320" indent="-274320">
              <a:spcBef>
                <a:spcPts val="120"/>
              </a:spcBef>
              <a:spcAft>
                <a:spcPts val="120"/>
              </a:spcAft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tx1"/>
                </a:solidFill>
              </a:rPr>
              <a:t>Strong promoter pedigree with more than two  decades of experience in textile and apparels industry.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3345473" y="2923894"/>
            <a:ext cx="7834178" cy="142646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05740" indent="-205740">
              <a:spcBef>
                <a:spcPts val="120"/>
              </a:spcBef>
              <a:spcAft>
                <a:spcPts val="120"/>
              </a:spcAft>
              <a:buFont typeface="Wingdings" panose="05000000000000000000" pitchFamily="2" charset="2"/>
              <a:buChar char="§"/>
            </a:pPr>
            <a:r>
              <a:rPr lang="en-IN" sz="1200" dirty="0">
                <a:solidFill>
                  <a:schemeClr val="tx1"/>
                </a:solidFill>
              </a:rPr>
              <a:t>SPAL is a specialized player in the highly challenging infant &amp; children wear knitted garment industry.</a:t>
            </a:r>
          </a:p>
          <a:p>
            <a:pPr marL="205740" indent="-205740">
              <a:spcBef>
                <a:spcPts val="120"/>
              </a:spcBef>
              <a:spcAft>
                <a:spcPts val="120"/>
              </a:spcAft>
              <a:buFont typeface="Wingdings" panose="05000000000000000000" pitchFamily="2" charset="2"/>
              <a:buChar char="§"/>
            </a:pPr>
            <a:r>
              <a:rPr lang="en-IN" sz="1200" dirty="0">
                <a:solidFill>
                  <a:schemeClr val="tx1"/>
                </a:solidFill>
              </a:rPr>
              <a:t>Preferred vendor through long standing relationships with reputed international brands etc.</a:t>
            </a:r>
          </a:p>
          <a:p>
            <a:pPr marL="205740" indent="-205740">
              <a:spcBef>
                <a:spcPts val="120"/>
              </a:spcBef>
              <a:spcAft>
                <a:spcPts val="120"/>
              </a:spcAft>
              <a:buFont typeface="Wingdings" panose="05000000000000000000" pitchFamily="2" charset="2"/>
              <a:buChar char="§"/>
            </a:pPr>
            <a:r>
              <a:rPr lang="en-IN" sz="1200" dirty="0">
                <a:solidFill>
                  <a:schemeClr val="tx1"/>
                </a:solidFill>
              </a:rPr>
              <a:t>Stringent quality compliance, superior in-house product development and certified testing laboratories.</a:t>
            </a:r>
          </a:p>
          <a:p>
            <a:pPr marL="205740" indent="-205740">
              <a:spcBef>
                <a:spcPts val="120"/>
              </a:spcBef>
              <a:spcAft>
                <a:spcPts val="120"/>
              </a:spcAft>
              <a:buFont typeface="Wingdings" panose="05000000000000000000" pitchFamily="2" charset="2"/>
              <a:buChar char="§"/>
            </a:pPr>
            <a:r>
              <a:rPr lang="en-IN" sz="1200" dirty="0">
                <a:solidFill>
                  <a:schemeClr val="tx1"/>
                </a:solidFill>
              </a:rPr>
              <a:t>Demonstrated ability to setup integrated facilities to scale-up operations. Currently operating 26 facilities  having close proximity to key raw materials  &amp; skilled labour.</a:t>
            </a:r>
          </a:p>
          <a:p>
            <a:pPr marL="205740" indent="-205740">
              <a:spcBef>
                <a:spcPts val="120"/>
              </a:spcBef>
              <a:spcAft>
                <a:spcPts val="120"/>
              </a:spcAft>
              <a:buFont typeface="Wingdings" panose="05000000000000000000" pitchFamily="2" charset="2"/>
              <a:buChar char="§"/>
            </a:pPr>
            <a:r>
              <a:rPr lang="en-IN" sz="1200" dirty="0">
                <a:solidFill>
                  <a:schemeClr val="tx1"/>
                </a:solidFill>
              </a:rPr>
              <a:t>Advanced manufacturing machineries with latest technology and automation.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3345473" y="4681308"/>
            <a:ext cx="7834178" cy="142646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05740" indent="-205740">
              <a:spcBef>
                <a:spcPts val="120"/>
              </a:spcBef>
              <a:spcAft>
                <a:spcPts val="120"/>
              </a:spcAft>
              <a:buFont typeface="Wingdings" panose="05000000000000000000" pitchFamily="2" charset="2"/>
              <a:buChar char="§"/>
            </a:pPr>
            <a:r>
              <a:rPr lang="en-IN" sz="1200" dirty="0">
                <a:solidFill>
                  <a:schemeClr val="tx1"/>
                </a:solidFill>
              </a:rPr>
              <a:t>Reported Consolidated Revenues, EBITDA and PAT were Rs 8,672 </a:t>
            </a:r>
            <a:r>
              <a:rPr lang="en-IN" sz="1200" dirty="0" err="1">
                <a:solidFill>
                  <a:schemeClr val="tx1"/>
                </a:solidFill>
              </a:rPr>
              <a:t>mn</a:t>
            </a:r>
            <a:r>
              <a:rPr lang="en-IN" sz="1200" dirty="0">
                <a:solidFill>
                  <a:schemeClr val="tx1"/>
                </a:solidFill>
              </a:rPr>
              <a:t>, Rs 1,528 </a:t>
            </a:r>
            <a:r>
              <a:rPr lang="en-IN" sz="1200" dirty="0" err="1">
                <a:solidFill>
                  <a:schemeClr val="tx1"/>
                </a:solidFill>
              </a:rPr>
              <a:t>mn</a:t>
            </a:r>
            <a:r>
              <a:rPr lang="en-IN" sz="1200" dirty="0">
                <a:solidFill>
                  <a:schemeClr val="tx1"/>
                </a:solidFill>
              </a:rPr>
              <a:t> and Rs 847 </a:t>
            </a:r>
            <a:r>
              <a:rPr lang="en-IN" sz="1200" dirty="0" err="1">
                <a:solidFill>
                  <a:schemeClr val="tx1"/>
                </a:solidFill>
              </a:rPr>
              <a:t>mn</a:t>
            </a:r>
            <a:r>
              <a:rPr lang="en-IN" sz="1200" dirty="0">
                <a:solidFill>
                  <a:schemeClr val="tx1"/>
                </a:solidFill>
              </a:rPr>
              <a:t> in FY22.</a:t>
            </a:r>
          </a:p>
          <a:p>
            <a:pPr marL="205740" indent="-205740">
              <a:spcBef>
                <a:spcPts val="120"/>
              </a:spcBef>
              <a:spcAft>
                <a:spcPts val="120"/>
              </a:spcAft>
              <a:buFont typeface="Wingdings" panose="05000000000000000000" pitchFamily="2" charset="2"/>
              <a:buChar char="§"/>
            </a:pPr>
            <a:r>
              <a:rPr lang="en-IN" sz="1200" dirty="0">
                <a:solidFill>
                  <a:schemeClr val="tx1"/>
                </a:solidFill>
              </a:rPr>
              <a:t>Strong balance sheet with Net Debt to Equity ratio of 0.22x as on Mar-22.</a:t>
            </a:r>
          </a:p>
          <a:p>
            <a:pPr marL="205740" indent="-205740">
              <a:spcBef>
                <a:spcPts val="120"/>
              </a:spcBef>
              <a:spcAft>
                <a:spcPts val="120"/>
              </a:spcAft>
              <a:buFont typeface="Wingdings" panose="05000000000000000000" pitchFamily="2" charset="2"/>
              <a:buChar char="§"/>
            </a:pPr>
            <a:r>
              <a:rPr lang="en-IN" sz="1200" dirty="0">
                <a:solidFill>
                  <a:schemeClr val="tx1"/>
                </a:solidFill>
              </a:rPr>
              <a:t>Improving profitability &amp; return ratios over FY15 to FY22- </a:t>
            </a:r>
          </a:p>
          <a:p>
            <a:pPr marL="754380" lvl="1" indent="-205740">
              <a:spcBef>
                <a:spcPts val="120"/>
              </a:spcBef>
              <a:spcAft>
                <a:spcPts val="120"/>
              </a:spcAft>
              <a:buFont typeface="Wingdings" panose="05000000000000000000" pitchFamily="2" charset="2"/>
              <a:buChar char="§"/>
            </a:pPr>
            <a:r>
              <a:rPr lang="en-IN" sz="1200" dirty="0">
                <a:solidFill>
                  <a:schemeClr val="tx1"/>
                </a:solidFill>
              </a:rPr>
              <a:t>Reported PAT Margin: 1.7% to 9.8%</a:t>
            </a:r>
          </a:p>
          <a:p>
            <a:pPr marL="754380" lvl="1" indent="-205740">
              <a:spcBef>
                <a:spcPts val="120"/>
              </a:spcBef>
              <a:spcAft>
                <a:spcPts val="120"/>
              </a:spcAft>
              <a:buFont typeface="Wingdings" panose="05000000000000000000" pitchFamily="2" charset="2"/>
              <a:buChar char="§"/>
            </a:pPr>
            <a:r>
              <a:rPr lang="en-IN" sz="1200" dirty="0">
                <a:solidFill>
                  <a:schemeClr val="tx1"/>
                </a:solidFill>
              </a:rPr>
              <a:t>Cash Adjusted ROCE: 13.4% to 17.2%</a:t>
            </a:r>
          </a:p>
          <a:p>
            <a:pPr marL="754380" lvl="1" indent="-205740">
              <a:spcBef>
                <a:spcPts val="120"/>
              </a:spcBef>
              <a:spcAft>
                <a:spcPts val="120"/>
              </a:spcAft>
              <a:buFont typeface="Wingdings" panose="05000000000000000000" pitchFamily="2" charset="2"/>
              <a:buChar char="§"/>
            </a:pPr>
            <a:r>
              <a:rPr lang="en-IN" sz="1200" dirty="0">
                <a:solidFill>
                  <a:schemeClr val="tx1"/>
                </a:solidFill>
              </a:rPr>
              <a:t>ROE: 9.6% to 20.2%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3ABF20-B95D-4A2B-8515-F654E87909E1}" type="slidenum">
              <a:rPr lang="en-IN" smtClean="0"/>
              <a:pPr/>
              <a:t>7</a:t>
            </a:fld>
            <a:endParaRPr lang="en-I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9F435F-93AD-49BA-A728-CE9EB567DC48}"/>
              </a:ext>
            </a:extLst>
          </p:cNvPr>
          <p:cNvSpPr txBox="1"/>
          <p:nvPr/>
        </p:nvSpPr>
        <p:spPr>
          <a:xfrm>
            <a:off x="5641499" y="6453421"/>
            <a:ext cx="606851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80" dirty="0"/>
              <a:t>ROE = PAT before MI / Avg. Equity (Excl. preference shares) + MI </a:t>
            </a:r>
          </a:p>
          <a:p>
            <a:r>
              <a:rPr lang="en-IN" sz="1080" dirty="0"/>
              <a:t>Cash Adj. ROCE = EBIT / Avg. Capital Employed (excl. cash &amp; current investments),  </a:t>
            </a:r>
            <a:endParaRPr lang="en-US" sz="1080" dirty="0"/>
          </a:p>
        </p:txBody>
      </p:sp>
    </p:spTree>
    <p:extLst>
      <p:ext uri="{BB962C8B-B14F-4D97-AF65-F5344CB8AC3E}">
        <p14:creationId xmlns:p14="http://schemas.microsoft.com/office/powerpoint/2010/main" val="5032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3ABF20-B95D-4A2B-8515-F654E87909E1}" type="slidenum">
              <a:rPr lang="en-IN" smtClean="0"/>
              <a:pPr/>
              <a:t>8</a:t>
            </a:fld>
            <a:endParaRPr lang="en-IN"/>
          </a:p>
        </p:txBody>
      </p:sp>
      <p:grpSp>
        <p:nvGrpSpPr>
          <p:cNvPr id="5" name="Group 4"/>
          <p:cNvGrpSpPr/>
          <p:nvPr/>
        </p:nvGrpSpPr>
        <p:grpSpPr>
          <a:xfrm>
            <a:off x="1555611" y="2829326"/>
            <a:ext cx="123110" cy="786857"/>
            <a:chOff x="611450" y="1277951"/>
            <a:chExt cx="216030" cy="1224169"/>
          </a:xfrm>
          <a:solidFill>
            <a:srgbClr val="0069B8"/>
          </a:solidFill>
        </p:grpSpPr>
        <p:cxnSp>
          <p:nvCxnSpPr>
            <p:cNvPr id="6" name="Straight Connector 5"/>
            <p:cNvCxnSpPr/>
            <p:nvPr/>
          </p:nvCxnSpPr>
          <p:spPr>
            <a:xfrm flipV="1">
              <a:off x="719465" y="1493980"/>
              <a:ext cx="172" cy="1008140"/>
            </a:xfrm>
            <a:prstGeom prst="line">
              <a:avLst/>
            </a:prstGeom>
            <a:grpFill/>
            <a:ln>
              <a:solidFill>
                <a:srgbClr val="FEC84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611450" y="1277951"/>
              <a:ext cx="216030" cy="216030"/>
            </a:xfrm>
            <a:prstGeom prst="ellipse">
              <a:avLst/>
            </a:prstGeom>
            <a:grpFill/>
            <a:ln>
              <a:solidFill>
                <a:srgbClr val="FEC8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92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81654" y="2147239"/>
            <a:ext cx="123110" cy="1002857"/>
            <a:chOff x="611450" y="1277951"/>
            <a:chExt cx="216030" cy="1560216"/>
          </a:xfrm>
          <a:solidFill>
            <a:srgbClr val="0069B8"/>
          </a:solidFill>
        </p:grpSpPr>
        <p:cxnSp>
          <p:nvCxnSpPr>
            <p:cNvPr id="9" name="Straight Connector 8"/>
            <p:cNvCxnSpPr/>
            <p:nvPr/>
          </p:nvCxnSpPr>
          <p:spPr>
            <a:xfrm flipV="1">
              <a:off x="719465" y="1493980"/>
              <a:ext cx="172" cy="1344187"/>
            </a:xfrm>
            <a:prstGeom prst="line">
              <a:avLst/>
            </a:prstGeom>
            <a:grpFill/>
            <a:ln>
              <a:solidFill>
                <a:srgbClr val="FEC84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611450" y="1277951"/>
              <a:ext cx="216030" cy="216030"/>
            </a:xfrm>
            <a:prstGeom prst="ellipse">
              <a:avLst/>
            </a:prstGeom>
            <a:grpFill/>
            <a:ln>
              <a:solidFill>
                <a:srgbClr val="FEC8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920"/>
            </a:p>
          </p:txBody>
        </p:sp>
      </p:grpSp>
      <p:sp>
        <p:nvSpPr>
          <p:cNvPr id="11" name="object 10"/>
          <p:cNvSpPr txBox="1"/>
          <p:nvPr/>
        </p:nvSpPr>
        <p:spPr>
          <a:xfrm>
            <a:off x="857874" y="2238608"/>
            <a:ext cx="1641469" cy="864000"/>
          </a:xfrm>
          <a:prstGeom prst="rect">
            <a:avLst/>
          </a:prstGeom>
        </p:spPr>
        <p:txBody>
          <a:bodyPr lIns="0" tIns="0" rIns="0" bIns="0"/>
          <a:lstStyle/>
          <a:p>
            <a:pPr marL="15240" algn="ctr">
              <a:lnSpc>
                <a:spcPts val="1344"/>
              </a:lnSpc>
              <a:spcBef>
                <a:spcPts val="66"/>
              </a:spcBef>
              <a:defRPr/>
            </a:pPr>
            <a:r>
              <a:rPr lang="en-IN" sz="1080" b="1" dirty="0">
                <a:latin typeface="Calibri"/>
                <a:cs typeface="Calibri"/>
              </a:rPr>
              <a:t>1989</a:t>
            </a:r>
          </a:p>
          <a:p>
            <a:pPr marL="15240" algn="ctr">
              <a:lnSpc>
                <a:spcPts val="1344"/>
              </a:lnSpc>
              <a:spcBef>
                <a:spcPts val="66"/>
              </a:spcBef>
              <a:defRPr/>
            </a:pPr>
            <a:r>
              <a:rPr sz="1080" dirty="0">
                <a:latin typeface="Calibri"/>
                <a:cs typeface="Calibri"/>
              </a:rPr>
              <a:t>Start</a:t>
            </a:r>
            <a:r>
              <a:rPr sz="1080" spc="-5" dirty="0">
                <a:latin typeface="Calibri"/>
                <a:cs typeface="Calibri"/>
              </a:rPr>
              <a:t>e</a:t>
            </a:r>
            <a:r>
              <a:rPr sz="1080" dirty="0">
                <a:latin typeface="Calibri"/>
                <a:cs typeface="Calibri"/>
              </a:rPr>
              <a:t>d</a:t>
            </a:r>
            <a:r>
              <a:rPr sz="1080" spc="-17" dirty="0">
                <a:latin typeface="Calibri"/>
                <a:cs typeface="Calibri"/>
              </a:rPr>
              <a:t> </a:t>
            </a:r>
            <a:r>
              <a:rPr lang="en-IN" sz="1080" spc="5" dirty="0">
                <a:latin typeface="Calibri"/>
                <a:cs typeface="Calibri"/>
              </a:rPr>
              <a:t>e</a:t>
            </a:r>
            <a:r>
              <a:rPr sz="1080" dirty="0" err="1">
                <a:latin typeface="Calibri"/>
                <a:cs typeface="Calibri"/>
              </a:rPr>
              <a:t>xport</a:t>
            </a:r>
            <a:r>
              <a:rPr sz="1080" spc="-23" dirty="0">
                <a:latin typeface="Calibri"/>
                <a:cs typeface="Calibri"/>
              </a:rPr>
              <a:t> </a:t>
            </a:r>
            <a:r>
              <a:rPr lang="en-IN" sz="1080" dirty="0">
                <a:latin typeface="Calibri"/>
                <a:cs typeface="Calibri"/>
              </a:rPr>
              <a:t>o</a:t>
            </a:r>
            <a:r>
              <a:rPr sz="1080" dirty="0" err="1">
                <a:latin typeface="Calibri"/>
                <a:cs typeface="Calibri"/>
              </a:rPr>
              <a:t>peratio</a:t>
            </a:r>
            <a:r>
              <a:rPr sz="1080" spc="5" dirty="0" err="1">
                <a:latin typeface="Calibri"/>
                <a:cs typeface="Calibri"/>
              </a:rPr>
              <a:t>n</a:t>
            </a:r>
            <a:r>
              <a:rPr sz="1080" dirty="0" err="1">
                <a:latin typeface="Calibri"/>
                <a:cs typeface="Calibri"/>
              </a:rPr>
              <a:t>s</a:t>
            </a:r>
            <a:r>
              <a:rPr lang="en-IN" sz="1080" spc="-60" dirty="0">
                <a:latin typeface="Calibri"/>
                <a:cs typeface="Calibri"/>
              </a:rPr>
              <a:t> </a:t>
            </a:r>
            <a:r>
              <a:rPr sz="1080" spc="5" dirty="0">
                <a:latin typeface="Calibri"/>
                <a:cs typeface="Calibri"/>
              </a:rPr>
              <a:t>a</a:t>
            </a:r>
            <a:r>
              <a:rPr sz="1080" dirty="0">
                <a:latin typeface="Calibri"/>
                <a:cs typeface="Calibri"/>
              </a:rPr>
              <a:t>s</a:t>
            </a:r>
            <a:r>
              <a:rPr sz="1080" spc="-16" dirty="0">
                <a:latin typeface="Calibri"/>
                <a:cs typeface="Calibri"/>
              </a:rPr>
              <a:t> </a:t>
            </a:r>
            <a:r>
              <a:rPr sz="1080" dirty="0">
                <a:latin typeface="Calibri"/>
                <a:cs typeface="Calibri"/>
              </a:rPr>
              <a:t>a</a:t>
            </a:r>
            <a:r>
              <a:rPr sz="1080" spc="-11" dirty="0">
                <a:latin typeface="Calibri"/>
                <a:cs typeface="Calibri"/>
              </a:rPr>
              <a:t> </a:t>
            </a:r>
            <a:r>
              <a:rPr sz="1080" spc="5" dirty="0">
                <a:latin typeface="Calibri"/>
                <a:cs typeface="Calibri"/>
              </a:rPr>
              <a:t>p</a:t>
            </a:r>
            <a:r>
              <a:rPr sz="1080" dirty="0">
                <a:latin typeface="Calibri"/>
                <a:cs typeface="Calibri"/>
              </a:rPr>
              <a:t>art</a:t>
            </a:r>
            <a:r>
              <a:rPr sz="1080" spc="5" dirty="0">
                <a:latin typeface="Calibri"/>
                <a:cs typeface="Calibri"/>
              </a:rPr>
              <a:t>n</a:t>
            </a:r>
            <a:r>
              <a:rPr sz="1080" spc="-5" dirty="0">
                <a:latin typeface="Calibri"/>
                <a:cs typeface="Calibri"/>
              </a:rPr>
              <a:t>e</a:t>
            </a:r>
            <a:r>
              <a:rPr sz="1080" dirty="0">
                <a:latin typeface="Calibri"/>
                <a:cs typeface="Calibri"/>
              </a:rPr>
              <a:t>r</a:t>
            </a:r>
            <a:r>
              <a:rPr sz="1080" spc="-5" dirty="0">
                <a:latin typeface="Calibri"/>
                <a:cs typeface="Calibri"/>
              </a:rPr>
              <a:t>s</a:t>
            </a:r>
            <a:r>
              <a:rPr sz="1080" spc="5" dirty="0">
                <a:latin typeface="Calibri"/>
                <a:cs typeface="Calibri"/>
              </a:rPr>
              <a:t>h</a:t>
            </a:r>
            <a:r>
              <a:rPr sz="1080" dirty="0">
                <a:latin typeface="Calibri"/>
                <a:cs typeface="Calibri"/>
              </a:rPr>
              <a:t>ip</a:t>
            </a:r>
            <a:r>
              <a:rPr sz="1080" spc="-50" dirty="0">
                <a:latin typeface="Calibri"/>
                <a:cs typeface="Calibri"/>
              </a:rPr>
              <a:t> </a:t>
            </a:r>
            <a:r>
              <a:rPr lang="en-IN" sz="1080" spc="-50" dirty="0">
                <a:latin typeface="Calibri"/>
                <a:cs typeface="Calibri"/>
              </a:rPr>
              <a:t> </a:t>
            </a:r>
            <a:r>
              <a:rPr sz="1080" spc="-5" dirty="0">
                <a:latin typeface="Calibri"/>
                <a:cs typeface="Calibri"/>
              </a:rPr>
              <a:t>f</a:t>
            </a:r>
            <a:r>
              <a:rPr sz="1080" dirty="0">
                <a:latin typeface="Calibri"/>
                <a:cs typeface="Calibri"/>
              </a:rPr>
              <a:t>irm</a:t>
            </a:r>
          </a:p>
        </p:txBody>
      </p:sp>
      <p:grpSp>
        <p:nvGrpSpPr>
          <p:cNvPr id="12" name="Group 11"/>
          <p:cNvGrpSpPr/>
          <p:nvPr/>
        </p:nvGrpSpPr>
        <p:grpSpPr>
          <a:xfrm flipV="1">
            <a:off x="1900253" y="3757829"/>
            <a:ext cx="123110" cy="648000"/>
            <a:chOff x="611450" y="1277951"/>
            <a:chExt cx="216030" cy="1008140"/>
          </a:xfrm>
          <a:solidFill>
            <a:srgbClr val="0069B8"/>
          </a:solidFill>
        </p:grpSpPr>
        <p:cxnSp>
          <p:nvCxnSpPr>
            <p:cNvPr id="13" name="Straight Connector 12"/>
            <p:cNvCxnSpPr/>
            <p:nvPr/>
          </p:nvCxnSpPr>
          <p:spPr>
            <a:xfrm flipV="1">
              <a:off x="719465" y="1493981"/>
              <a:ext cx="172" cy="792110"/>
            </a:xfrm>
            <a:prstGeom prst="line">
              <a:avLst/>
            </a:prstGeom>
            <a:grpFill/>
            <a:ln>
              <a:solidFill>
                <a:srgbClr val="FEC84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611450" y="1277951"/>
              <a:ext cx="216030" cy="216030"/>
            </a:xfrm>
            <a:prstGeom prst="ellipse">
              <a:avLst/>
            </a:prstGeom>
            <a:grpFill/>
            <a:ln>
              <a:solidFill>
                <a:srgbClr val="FEC8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920"/>
            </a:p>
          </p:txBody>
        </p:sp>
      </p:grpSp>
      <p:sp>
        <p:nvSpPr>
          <p:cNvPr id="15" name="object 10"/>
          <p:cNvSpPr txBox="1"/>
          <p:nvPr/>
        </p:nvSpPr>
        <p:spPr>
          <a:xfrm>
            <a:off x="1097520" y="4487404"/>
            <a:ext cx="1730388" cy="864000"/>
          </a:xfrm>
          <a:prstGeom prst="rect">
            <a:avLst/>
          </a:prstGeom>
        </p:spPr>
        <p:txBody>
          <a:bodyPr lIns="0" tIns="0" rIns="0" bIns="0"/>
          <a:lstStyle/>
          <a:p>
            <a:pPr marL="15240" algn="ctr">
              <a:lnSpc>
                <a:spcPts val="1344"/>
              </a:lnSpc>
              <a:spcBef>
                <a:spcPts val="66"/>
              </a:spcBef>
              <a:defRPr/>
            </a:pPr>
            <a:r>
              <a:rPr lang="en-IN" sz="1080" b="1" dirty="0">
                <a:latin typeface="Calibri"/>
                <a:cs typeface="Calibri"/>
              </a:rPr>
              <a:t>1998</a:t>
            </a:r>
          </a:p>
          <a:p>
            <a:pPr marL="15240" algn="ctr">
              <a:lnSpc>
                <a:spcPts val="1338"/>
              </a:lnSpc>
              <a:spcBef>
                <a:spcPts val="66"/>
              </a:spcBef>
              <a:defRPr/>
            </a:pPr>
            <a:r>
              <a:rPr lang="en-IN" sz="1080" dirty="0">
                <a:latin typeface="Calibri" panose="020F0502020204030204" pitchFamily="34" charset="0"/>
                <a:cs typeface="Calibri"/>
              </a:rPr>
              <a:t>S</a:t>
            </a:r>
            <a:r>
              <a:rPr lang="en-IN" sz="1080" spc="-5" dirty="0">
                <a:latin typeface="Calibri" panose="020F0502020204030204" pitchFamily="34" charset="0"/>
                <a:cs typeface="Calibri"/>
              </a:rPr>
              <a:t>e</a:t>
            </a:r>
            <a:r>
              <a:rPr lang="en-IN" sz="1080" dirty="0">
                <a:latin typeface="Calibri" panose="020F0502020204030204" pitchFamily="34" charset="0"/>
                <a:cs typeface="Calibri"/>
              </a:rPr>
              <a:t>t</a:t>
            </a:r>
            <a:r>
              <a:rPr lang="en-IN" sz="1080" spc="1" dirty="0">
                <a:latin typeface="Calibri" panose="020F0502020204030204" pitchFamily="34" charset="0"/>
                <a:cs typeface="Calibri"/>
              </a:rPr>
              <a:t>-</a:t>
            </a:r>
            <a:r>
              <a:rPr lang="en-IN" sz="1080" spc="5" dirty="0">
                <a:latin typeface="Calibri" panose="020F0502020204030204" pitchFamily="34" charset="0"/>
                <a:cs typeface="Calibri"/>
              </a:rPr>
              <a:t>u</a:t>
            </a:r>
            <a:r>
              <a:rPr lang="en-IN" sz="1080" dirty="0">
                <a:latin typeface="Calibri" panose="020F0502020204030204" pitchFamily="34" charset="0"/>
                <a:cs typeface="Calibri"/>
              </a:rPr>
              <a:t>p</a:t>
            </a:r>
            <a:r>
              <a:rPr lang="en-IN" sz="1080" spc="-18" dirty="0">
                <a:latin typeface="Calibri" panose="020F0502020204030204" pitchFamily="34" charset="0"/>
                <a:cs typeface="Calibri"/>
              </a:rPr>
              <a:t> </a:t>
            </a:r>
            <a:r>
              <a:rPr lang="en-IN" sz="1080" spc="-5" dirty="0">
                <a:latin typeface="Calibri" panose="020F0502020204030204" pitchFamily="34" charset="0"/>
                <a:cs typeface="Calibri"/>
              </a:rPr>
              <a:t>m</a:t>
            </a:r>
            <a:r>
              <a:rPr lang="en-IN" sz="1080" dirty="0">
                <a:latin typeface="Calibri" panose="020F0502020204030204" pitchFamily="34" charset="0"/>
                <a:cs typeface="Calibri"/>
              </a:rPr>
              <a:t>a</a:t>
            </a:r>
            <a:r>
              <a:rPr lang="en-IN" sz="1080" spc="5" dirty="0">
                <a:latin typeface="Calibri" panose="020F0502020204030204" pitchFamily="34" charset="0"/>
                <a:cs typeface="Calibri"/>
              </a:rPr>
              <a:t>nu</a:t>
            </a:r>
            <a:r>
              <a:rPr lang="en-IN" sz="1080" spc="-5" dirty="0">
                <a:latin typeface="Calibri" panose="020F0502020204030204" pitchFamily="34" charset="0"/>
                <a:cs typeface="Calibri"/>
              </a:rPr>
              <a:t>f</a:t>
            </a:r>
            <a:r>
              <a:rPr lang="en-IN" sz="1080" dirty="0">
                <a:latin typeface="Calibri" panose="020F0502020204030204" pitchFamily="34" charset="0"/>
                <a:cs typeface="Calibri"/>
              </a:rPr>
              <a:t>ac</a:t>
            </a:r>
            <a:r>
              <a:rPr lang="en-IN" sz="1080" spc="5" dirty="0">
                <a:latin typeface="Calibri" panose="020F0502020204030204" pitchFamily="34" charset="0"/>
                <a:cs typeface="Calibri"/>
              </a:rPr>
              <a:t>tu</a:t>
            </a:r>
            <a:r>
              <a:rPr lang="en-IN" sz="1080" dirty="0">
                <a:latin typeface="Calibri" panose="020F0502020204030204" pitchFamily="34" charset="0"/>
                <a:cs typeface="Calibri"/>
              </a:rPr>
              <a:t>ri</a:t>
            </a:r>
            <a:r>
              <a:rPr lang="en-IN" sz="1080" spc="5" dirty="0">
                <a:latin typeface="Calibri" panose="020F0502020204030204" pitchFamily="34" charset="0"/>
                <a:cs typeface="Calibri"/>
              </a:rPr>
              <a:t>n</a:t>
            </a:r>
            <a:r>
              <a:rPr lang="en-IN" sz="1080" dirty="0">
                <a:latin typeface="Calibri" panose="020F0502020204030204" pitchFamily="34" charset="0"/>
                <a:cs typeface="Calibri"/>
              </a:rPr>
              <a:t>g facility</a:t>
            </a:r>
            <a:r>
              <a:rPr lang="en-IN" sz="1080" spc="-37" dirty="0">
                <a:latin typeface="Calibri" panose="020F0502020204030204" pitchFamily="34" charset="0"/>
                <a:cs typeface="Calibri"/>
              </a:rPr>
              <a:t> </a:t>
            </a:r>
            <a:r>
              <a:rPr lang="en-IN" sz="1080" dirty="0">
                <a:latin typeface="Calibri" panose="020F0502020204030204" pitchFamily="34" charset="0"/>
                <a:cs typeface="Calibri"/>
              </a:rPr>
              <a:t>at</a:t>
            </a:r>
            <a:r>
              <a:rPr lang="en-IN" sz="1080" spc="1" dirty="0">
                <a:latin typeface="Calibri" panose="020F0502020204030204" pitchFamily="34" charset="0"/>
                <a:cs typeface="Calibri"/>
              </a:rPr>
              <a:t> </a:t>
            </a:r>
            <a:r>
              <a:rPr lang="en-IN" sz="1080" spc="5" dirty="0" err="1">
                <a:latin typeface="Calibri" panose="020F0502020204030204" pitchFamily="34" charset="0"/>
                <a:cs typeface="Calibri"/>
              </a:rPr>
              <a:t>N</a:t>
            </a:r>
            <a:r>
              <a:rPr lang="en-IN" sz="1080" spc="-5" dirty="0" err="1">
                <a:latin typeface="Calibri" panose="020F0502020204030204" pitchFamily="34" charset="0"/>
                <a:cs typeface="Calibri"/>
              </a:rPr>
              <a:t>ee</a:t>
            </a:r>
            <a:r>
              <a:rPr lang="en-IN" sz="1080" dirty="0" err="1">
                <a:latin typeface="Calibri" panose="020F0502020204030204" pitchFamily="34" charset="0"/>
                <a:cs typeface="Calibri"/>
              </a:rPr>
              <a:t>lamb</a:t>
            </a:r>
            <a:r>
              <a:rPr lang="en-IN" sz="1080" spc="5" dirty="0" err="1">
                <a:latin typeface="Calibri" panose="020F0502020204030204" pitchFamily="34" charset="0"/>
                <a:cs typeface="Calibri"/>
              </a:rPr>
              <a:t>u</a:t>
            </a:r>
            <a:r>
              <a:rPr lang="en-IN" sz="1080" dirty="0" err="1">
                <a:latin typeface="Calibri" panose="020F0502020204030204" pitchFamily="34" charset="0"/>
                <a:cs typeface="Calibri"/>
              </a:rPr>
              <a:t>r</a:t>
            </a:r>
            <a:endParaRPr lang="en-IN" sz="1080" dirty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16" name="Arrow: Chevron 29"/>
          <p:cNvSpPr/>
          <p:nvPr/>
        </p:nvSpPr>
        <p:spPr>
          <a:xfrm>
            <a:off x="939958" y="3140887"/>
            <a:ext cx="2667388" cy="604884"/>
          </a:xfrm>
          <a:prstGeom prst="chevron">
            <a:avLst/>
          </a:prstGeom>
          <a:solidFill>
            <a:srgbClr val="0069B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320" b="1" dirty="0">
                <a:solidFill>
                  <a:schemeClr val="bg1"/>
                </a:solidFill>
              </a:rPr>
              <a:t>1989-2003</a:t>
            </a:r>
          </a:p>
          <a:p>
            <a:pPr algn="ctr"/>
            <a:r>
              <a:rPr lang="en-IN" sz="1320" b="1" dirty="0">
                <a:solidFill>
                  <a:schemeClr val="bg1"/>
                </a:solidFill>
              </a:rPr>
              <a:t>Bootstrap Phase</a:t>
            </a:r>
          </a:p>
        </p:txBody>
      </p:sp>
      <p:sp>
        <p:nvSpPr>
          <p:cNvPr id="17" name="object 10"/>
          <p:cNvSpPr txBox="1"/>
          <p:nvPr/>
        </p:nvSpPr>
        <p:spPr>
          <a:xfrm>
            <a:off x="1678721" y="1534433"/>
            <a:ext cx="1900049" cy="864000"/>
          </a:xfrm>
          <a:prstGeom prst="rect">
            <a:avLst/>
          </a:prstGeom>
        </p:spPr>
        <p:txBody>
          <a:bodyPr lIns="0" tIns="0" rIns="0" bIns="0"/>
          <a:lstStyle/>
          <a:p>
            <a:pPr marL="15240" algn="ctr">
              <a:lnSpc>
                <a:spcPts val="1344"/>
              </a:lnSpc>
              <a:spcBef>
                <a:spcPts val="66"/>
              </a:spcBef>
              <a:defRPr/>
            </a:pPr>
            <a:r>
              <a:rPr lang="en-IN" sz="1080" b="1" dirty="0">
                <a:latin typeface="Calibri" panose="020F0502020204030204" pitchFamily="34" charset="0"/>
                <a:cs typeface="Calibri"/>
              </a:rPr>
              <a:t>2003</a:t>
            </a:r>
          </a:p>
          <a:p>
            <a:pPr marL="15240" algn="ctr">
              <a:lnSpc>
                <a:spcPts val="1344"/>
              </a:lnSpc>
              <a:spcBef>
                <a:spcPts val="66"/>
              </a:spcBef>
              <a:defRPr/>
            </a:pPr>
            <a:r>
              <a:rPr lang="en-IN" sz="1080" dirty="0">
                <a:latin typeface="Calibri" panose="020F0502020204030204" pitchFamily="34" charset="0"/>
                <a:cs typeface="Calibri"/>
              </a:rPr>
              <a:t>Set-up first in-house embroidery facility at </a:t>
            </a:r>
            <a:r>
              <a:rPr lang="en-IN" sz="1080" dirty="0" err="1">
                <a:latin typeface="Calibri" panose="020F0502020204030204" pitchFamily="34" charset="0"/>
                <a:cs typeface="Calibri"/>
              </a:rPr>
              <a:t>Thekkalur</a:t>
            </a:r>
            <a:endParaRPr lang="en-IN" sz="1080" dirty="0">
              <a:latin typeface="Calibri" panose="020F0502020204030204" pitchFamily="34" charset="0"/>
              <a:cs typeface="Calibri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970491" y="2742854"/>
            <a:ext cx="123110" cy="570857"/>
            <a:chOff x="611450" y="1277951"/>
            <a:chExt cx="216030" cy="888122"/>
          </a:xfrm>
          <a:solidFill>
            <a:srgbClr val="E6A80C"/>
          </a:solidFill>
        </p:grpSpPr>
        <p:cxnSp>
          <p:nvCxnSpPr>
            <p:cNvPr id="19" name="Straight Connector 18"/>
            <p:cNvCxnSpPr/>
            <p:nvPr/>
          </p:nvCxnSpPr>
          <p:spPr>
            <a:xfrm flipV="1">
              <a:off x="719465" y="1493980"/>
              <a:ext cx="172" cy="672093"/>
            </a:xfrm>
            <a:prstGeom prst="line">
              <a:avLst/>
            </a:prstGeom>
            <a:grpFill/>
            <a:ln>
              <a:solidFill>
                <a:srgbClr val="FEC84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611450" y="1277951"/>
              <a:ext cx="216030" cy="216030"/>
            </a:xfrm>
            <a:prstGeom prst="ellipse">
              <a:avLst/>
            </a:prstGeom>
            <a:grpFill/>
            <a:ln>
              <a:solidFill>
                <a:srgbClr val="FEC8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920">
                <a:solidFill>
                  <a:srgbClr val="C0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 flipV="1">
            <a:off x="4182325" y="3486535"/>
            <a:ext cx="123110" cy="648000"/>
            <a:chOff x="611450" y="1277951"/>
            <a:chExt cx="216030" cy="1008140"/>
          </a:xfrm>
          <a:solidFill>
            <a:srgbClr val="E6A80C"/>
          </a:solidFill>
        </p:grpSpPr>
        <p:cxnSp>
          <p:nvCxnSpPr>
            <p:cNvPr id="22" name="Straight Connector 21"/>
            <p:cNvCxnSpPr/>
            <p:nvPr/>
          </p:nvCxnSpPr>
          <p:spPr>
            <a:xfrm flipV="1">
              <a:off x="719465" y="1493981"/>
              <a:ext cx="172" cy="792110"/>
            </a:xfrm>
            <a:prstGeom prst="line">
              <a:avLst/>
            </a:prstGeom>
            <a:grpFill/>
            <a:ln>
              <a:solidFill>
                <a:srgbClr val="FEC84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611450" y="1277951"/>
              <a:ext cx="216030" cy="216030"/>
            </a:xfrm>
            <a:prstGeom prst="ellipse">
              <a:avLst/>
            </a:prstGeom>
            <a:grpFill/>
            <a:ln>
              <a:solidFill>
                <a:srgbClr val="FEC8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920"/>
            </a:p>
          </p:txBody>
        </p:sp>
      </p:grpSp>
      <p:sp>
        <p:nvSpPr>
          <p:cNvPr id="24" name="object 10"/>
          <p:cNvSpPr txBox="1"/>
          <p:nvPr/>
        </p:nvSpPr>
        <p:spPr>
          <a:xfrm>
            <a:off x="3238563" y="2177654"/>
            <a:ext cx="1641469" cy="864000"/>
          </a:xfrm>
          <a:prstGeom prst="rect">
            <a:avLst/>
          </a:prstGeom>
        </p:spPr>
        <p:txBody>
          <a:bodyPr lIns="0" tIns="0" rIns="0" bIns="0"/>
          <a:lstStyle/>
          <a:p>
            <a:pPr marL="15240" algn="ctr">
              <a:lnSpc>
                <a:spcPts val="1344"/>
              </a:lnSpc>
              <a:spcBef>
                <a:spcPts val="66"/>
              </a:spcBef>
              <a:defRPr/>
            </a:pPr>
            <a:r>
              <a:rPr lang="en-IN" sz="1080" b="1" dirty="0">
                <a:latin typeface="Calibri"/>
                <a:cs typeface="Calibri"/>
              </a:rPr>
              <a:t>2004</a:t>
            </a:r>
          </a:p>
          <a:p>
            <a:pPr marL="15240" algn="ctr">
              <a:lnSpc>
                <a:spcPts val="1344"/>
              </a:lnSpc>
              <a:spcBef>
                <a:spcPts val="66"/>
              </a:spcBef>
              <a:defRPr/>
            </a:pPr>
            <a:r>
              <a:rPr lang="en-IN" sz="1080" dirty="0">
                <a:latin typeface="Calibri"/>
                <a:cs typeface="Calibri"/>
              </a:rPr>
              <a:t>Set-up of flagship factory</a:t>
            </a:r>
          </a:p>
          <a:p>
            <a:pPr marL="15240" algn="ctr">
              <a:lnSpc>
                <a:spcPts val="1344"/>
              </a:lnSpc>
              <a:spcBef>
                <a:spcPts val="66"/>
              </a:spcBef>
              <a:defRPr/>
            </a:pPr>
            <a:r>
              <a:rPr lang="en-IN" sz="1080" dirty="0">
                <a:latin typeface="Calibri"/>
                <a:cs typeface="Calibri"/>
              </a:rPr>
              <a:t>at Avinashi</a:t>
            </a:r>
            <a:endParaRPr sz="1080" dirty="0">
              <a:latin typeface="Calibri"/>
              <a:cs typeface="Calibri"/>
            </a:endParaRPr>
          </a:p>
        </p:txBody>
      </p:sp>
      <p:sp>
        <p:nvSpPr>
          <p:cNvPr id="25" name="object 10"/>
          <p:cNvSpPr txBox="1"/>
          <p:nvPr/>
        </p:nvSpPr>
        <p:spPr>
          <a:xfrm>
            <a:off x="3368143" y="4228870"/>
            <a:ext cx="1723782" cy="864000"/>
          </a:xfrm>
          <a:prstGeom prst="rect">
            <a:avLst/>
          </a:prstGeom>
        </p:spPr>
        <p:txBody>
          <a:bodyPr lIns="0" tIns="0" rIns="0" bIns="0"/>
          <a:lstStyle/>
          <a:p>
            <a:pPr marL="15240" algn="ctr">
              <a:lnSpc>
                <a:spcPts val="1344"/>
              </a:lnSpc>
              <a:spcBef>
                <a:spcPts val="66"/>
              </a:spcBef>
              <a:defRPr/>
            </a:pPr>
            <a:r>
              <a:rPr lang="en-IN" sz="1080" b="1" dirty="0">
                <a:latin typeface="Calibri" panose="020F0502020204030204" pitchFamily="34" charset="0"/>
                <a:cs typeface="Calibri"/>
              </a:rPr>
              <a:t>2005</a:t>
            </a:r>
          </a:p>
          <a:p>
            <a:pPr marL="15240" algn="ctr">
              <a:lnSpc>
                <a:spcPts val="1344"/>
              </a:lnSpc>
              <a:spcBef>
                <a:spcPts val="66"/>
              </a:spcBef>
              <a:defRPr/>
            </a:pPr>
            <a:r>
              <a:rPr lang="en-IN" sz="1080" dirty="0">
                <a:latin typeface="Calibri" panose="020F0502020204030204" pitchFamily="34" charset="0"/>
                <a:cs typeface="Calibri"/>
              </a:rPr>
              <a:t>Commissioned dyeing plant </a:t>
            </a:r>
          </a:p>
          <a:p>
            <a:pPr marL="15240" algn="ctr">
              <a:lnSpc>
                <a:spcPts val="1344"/>
              </a:lnSpc>
              <a:spcBef>
                <a:spcPts val="66"/>
              </a:spcBef>
              <a:defRPr/>
            </a:pPr>
            <a:r>
              <a:rPr lang="en-IN" sz="1080" dirty="0">
                <a:latin typeface="Calibri" panose="020F0502020204030204" pitchFamily="34" charset="0"/>
                <a:cs typeface="Calibri"/>
              </a:rPr>
              <a:t>at </a:t>
            </a:r>
            <a:r>
              <a:rPr lang="en-IN" sz="1080" dirty="0" err="1">
                <a:latin typeface="Calibri" panose="020F0502020204030204" pitchFamily="34" charset="0"/>
                <a:cs typeface="Calibri"/>
              </a:rPr>
              <a:t>Perundurai</a:t>
            </a:r>
            <a:endParaRPr lang="en-IN" sz="1080" dirty="0">
              <a:latin typeface="Calibri" panose="020F0502020204030204" pitchFamily="34" charset="0"/>
              <a:cs typeface="Calibri"/>
            </a:endParaRPr>
          </a:p>
        </p:txBody>
      </p:sp>
      <p:sp>
        <p:nvSpPr>
          <p:cNvPr id="26" name="object 10"/>
          <p:cNvSpPr txBox="1"/>
          <p:nvPr/>
        </p:nvSpPr>
        <p:spPr>
          <a:xfrm>
            <a:off x="3888178" y="5108980"/>
            <a:ext cx="2633549" cy="1070491"/>
          </a:xfrm>
          <a:prstGeom prst="rect">
            <a:avLst/>
          </a:prstGeom>
        </p:spPr>
        <p:txBody>
          <a:bodyPr lIns="0" tIns="0" rIns="0" bIns="0"/>
          <a:lstStyle/>
          <a:p>
            <a:pPr marL="15240" algn="ctr">
              <a:lnSpc>
                <a:spcPts val="1344"/>
              </a:lnSpc>
              <a:spcBef>
                <a:spcPts val="66"/>
              </a:spcBef>
              <a:defRPr/>
            </a:pPr>
            <a:r>
              <a:rPr lang="en-IN" sz="1080" b="1" dirty="0">
                <a:latin typeface="Calibri"/>
                <a:cs typeface="Calibri"/>
              </a:rPr>
              <a:t>2006</a:t>
            </a:r>
          </a:p>
          <a:p>
            <a:pPr marL="220980" indent="-205740">
              <a:lnSpc>
                <a:spcPts val="1344"/>
              </a:lnSpc>
              <a:spcBef>
                <a:spcPts val="66"/>
              </a:spcBef>
              <a:buFont typeface="Wingdings" panose="05000000000000000000" pitchFamily="2" charset="2"/>
              <a:buChar char="§"/>
              <a:defRPr/>
            </a:pPr>
            <a:r>
              <a:rPr lang="en-IN" sz="1080" dirty="0">
                <a:latin typeface="Calibri" panose="020F0502020204030204" pitchFamily="34" charset="0"/>
                <a:cs typeface="Calibri"/>
              </a:rPr>
              <a:t>Investment by NYLIM in the Company</a:t>
            </a:r>
          </a:p>
          <a:p>
            <a:pPr marL="220980" indent="-205740">
              <a:lnSpc>
                <a:spcPts val="1344"/>
              </a:lnSpc>
              <a:spcBef>
                <a:spcPts val="66"/>
              </a:spcBef>
              <a:buFont typeface="Wingdings" panose="05000000000000000000" pitchFamily="2" charset="2"/>
              <a:buChar char="§"/>
              <a:defRPr/>
            </a:pPr>
            <a:r>
              <a:rPr lang="en-IN" sz="1080" dirty="0">
                <a:latin typeface="Calibri" panose="020F0502020204030204" pitchFamily="34" charset="0"/>
                <a:cs typeface="Calibri"/>
              </a:rPr>
              <a:t>Investment in Joint Venture Company for manufacturing and marketing of “Crocodile” Brand</a:t>
            </a:r>
          </a:p>
        </p:txBody>
      </p:sp>
      <p:grpSp>
        <p:nvGrpSpPr>
          <p:cNvPr id="27" name="Group 26"/>
          <p:cNvGrpSpPr/>
          <p:nvPr/>
        </p:nvGrpSpPr>
        <p:grpSpPr>
          <a:xfrm flipV="1">
            <a:off x="5140620" y="3757829"/>
            <a:ext cx="123110" cy="1240766"/>
            <a:chOff x="611450" y="1277951"/>
            <a:chExt cx="216030" cy="1930349"/>
          </a:xfrm>
          <a:solidFill>
            <a:srgbClr val="E6A80C"/>
          </a:solidFill>
        </p:grpSpPr>
        <p:cxnSp>
          <p:nvCxnSpPr>
            <p:cNvPr id="28" name="Straight Connector 27"/>
            <p:cNvCxnSpPr/>
            <p:nvPr/>
          </p:nvCxnSpPr>
          <p:spPr>
            <a:xfrm flipV="1">
              <a:off x="719465" y="1528067"/>
              <a:ext cx="172" cy="1680233"/>
            </a:xfrm>
            <a:prstGeom prst="line">
              <a:avLst/>
            </a:prstGeom>
            <a:grpFill/>
            <a:ln>
              <a:solidFill>
                <a:srgbClr val="FEC84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11450" y="1277951"/>
              <a:ext cx="216030" cy="216030"/>
            </a:xfrm>
            <a:prstGeom prst="ellipse">
              <a:avLst/>
            </a:prstGeom>
            <a:grpFill/>
            <a:ln>
              <a:solidFill>
                <a:srgbClr val="FEC8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92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320288" y="1880880"/>
            <a:ext cx="123110" cy="1240766"/>
            <a:chOff x="611450" y="1277951"/>
            <a:chExt cx="216030" cy="1930349"/>
          </a:xfrm>
          <a:solidFill>
            <a:srgbClr val="E6A80C"/>
          </a:solidFill>
        </p:grpSpPr>
        <p:cxnSp>
          <p:nvCxnSpPr>
            <p:cNvPr id="31" name="Straight Connector 30"/>
            <p:cNvCxnSpPr/>
            <p:nvPr/>
          </p:nvCxnSpPr>
          <p:spPr>
            <a:xfrm flipV="1">
              <a:off x="719465" y="1528067"/>
              <a:ext cx="172" cy="1680233"/>
            </a:xfrm>
            <a:prstGeom prst="line">
              <a:avLst/>
            </a:prstGeom>
            <a:grpFill/>
            <a:ln>
              <a:solidFill>
                <a:srgbClr val="FEC84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611450" y="1277951"/>
              <a:ext cx="216030" cy="216030"/>
            </a:xfrm>
            <a:prstGeom prst="ellipse">
              <a:avLst/>
            </a:prstGeom>
            <a:grpFill/>
            <a:ln>
              <a:solidFill>
                <a:srgbClr val="FEC8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920"/>
            </a:p>
          </p:txBody>
        </p:sp>
      </p:grpSp>
      <p:sp>
        <p:nvSpPr>
          <p:cNvPr id="33" name="object 10"/>
          <p:cNvSpPr txBox="1"/>
          <p:nvPr/>
        </p:nvSpPr>
        <p:spPr>
          <a:xfrm>
            <a:off x="4551920" y="1287956"/>
            <a:ext cx="1641469" cy="864000"/>
          </a:xfrm>
          <a:prstGeom prst="rect">
            <a:avLst/>
          </a:prstGeom>
        </p:spPr>
        <p:txBody>
          <a:bodyPr lIns="0" tIns="0" rIns="0" bIns="0"/>
          <a:lstStyle/>
          <a:p>
            <a:pPr marL="15240" algn="ctr">
              <a:lnSpc>
                <a:spcPts val="1344"/>
              </a:lnSpc>
              <a:spcBef>
                <a:spcPts val="66"/>
              </a:spcBef>
              <a:defRPr/>
            </a:pPr>
            <a:r>
              <a:rPr lang="en-IN" sz="1080" b="1" dirty="0">
                <a:latin typeface="Calibri"/>
                <a:cs typeface="Calibri"/>
              </a:rPr>
              <a:t>2007-08</a:t>
            </a:r>
          </a:p>
          <a:p>
            <a:pPr marL="15240" algn="ctr">
              <a:lnSpc>
                <a:spcPts val="1344"/>
              </a:lnSpc>
              <a:spcBef>
                <a:spcPts val="66"/>
              </a:spcBef>
              <a:defRPr/>
            </a:pPr>
            <a:r>
              <a:rPr lang="en-IN" sz="1080" dirty="0">
                <a:cs typeface="Calibri"/>
              </a:rPr>
              <a:t>Amalgamation with Sri Balaji </a:t>
            </a:r>
            <a:r>
              <a:rPr lang="en-IN" sz="1080" dirty="0" err="1">
                <a:cs typeface="Calibri"/>
              </a:rPr>
              <a:t>Bakkiam</a:t>
            </a:r>
            <a:r>
              <a:rPr lang="en-IN" sz="1080" dirty="0">
                <a:cs typeface="Calibri"/>
              </a:rPr>
              <a:t> Spinning Mills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6932152" y="2570090"/>
            <a:ext cx="123110" cy="1002857"/>
            <a:chOff x="611450" y="1277951"/>
            <a:chExt cx="216030" cy="1560216"/>
          </a:xfrm>
          <a:solidFill>
            <a:srgbClr val="76B531"/>
          </a:solidFill>
        </p:grpSpPr>
        <p:cxnSp>
          <p:nvCxnSpPr>
            <p:cNvPr id="35" name="Straight Connector 34"/>
            <p:cNvCxnSpPr/>
            <p:nvPr/>
          </p:nvCxnSpPr>
          <p:spPr>
            <a:xfrm flipV="1">
              <a:off x="719465" y="1493980"/>
              <a:ext cx="172" cy="1344187"/>
            </a:xfrm>
            <a:prstGeom prst="line">
              <a:avLst/>
            </a:prstGeom>
            <a:grpFill/>
            <a:ln>
              <a:solidFill>
                <a:srgbClr val="FEC84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611450" y="1277951"/>
              <a:ext cx="216030" cy="216030"/>
            </a:xfrm>
            <a:prstGeom prst="ellipse">
              <a:avLst/>
            </a:prstGeom>
            <a:grpFill/>
            <a:ln>
              <a:solidFill>
                <a:srgbClr val="FEC8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920"/>
            </a:p>
          </p:txBody>
        </p:sp>
      </p:grpSp>
      <p:sp>
        <p:nvSpPr>
          <p:cNvPr id="37" name="object 10"/>
          <p:cNvSpPr txBox="1"/>
          <p:nvPr/>
        </p:nvSpPr>
        <p:spPr>
          <a:xfrm>
            <a:off x="5700879" y="1832068"/>
            <a:ext cx="2462546" cy="864000"/>
          </a:xfrm>
          <a:prstGeom prst="rect">
            <a:avLst/>
          </a:prstGeom>
        </p:spPr>
        <p:txBody>
          <a:bodyPr lIns="0" tIns="0" rIns="0" bIns="0"/>
          <a:lstStyle/>
          <a:p>
            <a:pPr marL="15240" algn="ctr">
              <a:lnSpc>
                <a:spcPts val="1344"/>
              </a:lnSpc>
              <a:spcBef>
                <a:spcPts val="66"/>
              </a:spcBef>
              <a:defRPr/>
            </a:pPr>
            <a:r>
              <a:rPr lang="en-IN" sz="1080" b="1" dirty="0">
                <a:latin typeface="Calibri"/>
                <a:cs typeface="Calibri"/>
              </a:rPr>
              <a:t>2008-13</a:t>
            </a:r>
          </a:p>
          <a:p>
            <a:pPr marL="15240" algn="ctr">
              <a:lnSpc>
                <a:spcPts val="1344"/>
              </a:lnSpc>
              <a:spcBef>
                <a:spcPts val="66"/>
              </a:spcBef>
              <a:defRPr/>
            </a:pPr>
            <a:r>
              <a:rPr lang="en-IN" sz="1080" dirty="0">
                <a:cs typeface="Calibri"/>
              </a:rPr>
              <a:t>Streamlining of operations to integrate the factories, increase efficiencies and increase backward integration</a:t>
            </a:r>
          </a:p>
        </p:txBody>
      </p:sp>
      <p:grpSp>
        <p:nvGrpSpPr>
          <p:cNvPr id="38" name="Group 37"/>
          <p:cNvGrpSpPr/>
          <p:nvPr/>
        </p:nvGrpSpPr>
        <p:grpSpPr>
          <a:xfrm flipV="1">
            <a:off x="7364251" y="3572947"/>
            <a:ext cx="123110" cy="648000"/>
            <a:chOff x="611450" y="1277951"/>
            <a:chExt cx="216030" cy="1008140"/>
          </a:xfrm>
          <a:solidFill>
            <a:srgbClr val="76B531"/>
          </a:solidFill>
        </p:grpSpPr>
        <p:cxnSp>
          <p:nvCxnSpPr>
            <p:cNvPr id="39" name="Straight Connector 38"/>
            <p:cNvCxnSpPr/>
            <p:nvPr/>
          </p:nvCxnSpPr>
          <p:spPr>
            <a:xfrm flipV="1">
              <a:off x="719465" y="1493981"/>
              <a:ext cx="172" cy="792110"/>
            </a:xfrm>
            <a:prstGeom prst="line">
              <a:avLst/>
            </a:prstGeom>
            <a:grpFill/>
            <a:ln>
              <a:solidFill>
                <a:srgbClr val="FEC84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611450" y="1277951"/>
              <a:ext cx="216030" cy="216030"/>
            </a:xfrm>
            <a:prstGeom prst="ellipse">
              <a:avLst/>
            </a:prstGeom>
            <a:grpFill/>
            <a:ln>
              <a:solidFill>
                <a:srgbClr val="FEC8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920"/>
            </a:p>
          </p:txBody>
        </p:sp>
      </p:grpSp>
      <p:sp>
        <p:nvSpPr>
          <p:cNvPr id="41" name="object 10"/>
          <p:cNvSpPr txBox="1"/>
          <p:nvPr/>
        </p:nvSpPr>
        <p:spPr>
          <a:xfrm>
            <a:off x="5865050" y="4312496"/>
            <a:ext cx="3060630" cy="864000"/>
          </a:xfrm>
          <a:prstGeom prst="rect">
            <a:avLst/>
          </a:prstGeom>
        </p:spPr>
        <p:txBody>
          <a:bodyPr lIns="0" tIns="0" rIns="0" bIns="0"/>
          <a:lstStyle/>
          <a:p>
            <a:pPr marL="15240" algn="ctr">
              <a:lnSpc>
                <a:spcPts val="1344"/>
              </a:lnSpc>
              <a:spcBef>
                <a:spcPts val="66"/>
              </a:spcBef>
              <a:defRPr/>
            </a:pPr>
            <a:r>
              <a:rPr lang="en-IN" sz="1080" b="1" dirty="0">
                <a:latin typeface="Calibri"/>
                <a:cs typeface="Calibri"/>
              </a:rPr>
              <a:t>2014</a:t>
            </a:r>
          </a:p>
          <a:p>
            <a:pPr marL="15240" algn="ctr">
              <a:lnSpc>
                <a:spcPts val="1338"/>
              </a:lnSpc>
              <a:spcBef>
                <a:spcPts val="66"/>
              </a:spcBef>
              <a:defRPr/>
            </a:pPr>
            <a:r>
              <a:rPr lang="en-IN" sz="1080" dirty="0">
                <a:latin typeface="Calibri" panose="020F0502020204030204" pitchFamily="34" charset="0"/>
                <a:cs typeface="Calibri"/>
              </a:rPr>
              <a:t>Incorporation of SP Apparels UK to cater to increasing integration, get a closer-to-client presence, and develop new relationships</a:t>
            </a:r>
          </a:p>
        </p:txBody>
      </p:sp>
      <p:sp>
        <p:nvSpPr>
          <p:cNvPr id="42" name="Arrow: Chevron 32"/>
          <p:cNvSpPr/>
          <p:nvPr/>
        </p:nvSpPr>
        <p:spPr>
          <a:xfrm>
            <a:off x="6029219" y="3140887"/>
            <a:ext cx="2667388" cy="604884"/>
          </a:xfrm>
          <a:prstGeom prst="chevron">
            <a:avLst/>
          </a:prstGeom>
          <a:solidFill>
            <a:srgbClr val="76B53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320" b="1" dirty="0">
                <a:solidFill>
                  <a:schemeClr val="bg1"/>
                </a:solidFill>
              </a:rPr>
              <a:t>2008-2015</a:t>
            </a:r>
          </a:p>
          <a:p>
            <a:pPr algn="ctr"/>
            <a:r>
              <a:rPr lang="en-IN" sz="1320" b="1" dirty="0">
                <a:solidFill>
                  <a:schemeClr val="bg1"/>
                </a:solidFill>
              </a:rPr>
              <a:t>Consolidation Phase</a:t>
            </a:r>
          </a:p>
        </p:txBody>
      </p:sp>
      <p:sp>
        <p:nvSpPr>
          <p:cNvPr id="43" name="Arrow: Chevron 33"/>
          <p:cNvSpPr/>
          <p:nvPr/>
        </p:nvSpPr>
        <p:spPr>
          <a:xfrm>
            <a:off x="3484589" y="3140887"/>
            <a:ext cx="2667388" cy="604884"/>
          </a:xfrm>
          <a:prstGeom prst="chevron">
            <a:avLst/>
          </a:prstGeom>
          <a:solidFill>
            <a:srgbClr val="E6A8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320" b="1" dirty="0">
                <a:solidFill>
                  <a:schemeClr val="bg1"/>
                </a:solidFill>
              </a:rPr>
              <a:t>2004-2008</a:t>
            </a:r>
          </a:p>
          <a:p>
            <a:pPr algn="ctr"/>
            <a:r>
              <a:rPr lang="en-IN" sz="1320" b="1" dirty="0">
                <a:solidFill>
                  <a:schemeClr val="bg1"/>
                </a:solidFill>
              </a:rPr>
              <a:t>Expansion Phase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9113955" y="2224442"/>
            <a:ext cx="123110" cy="1002857"/>
            <a:chOff x="611448" y="1277951"/>
            <a:chExt cx="216030" cy="1560216"/>
          </a:xfrm>
          <a:solidFill>
            <a:srgbClr val="4F6F39"/>
          </a:solidFill>
        </p:grpSpPr>
        <p:cxnSp>
          <p:nvCxnSpPr>
            <p:cNvPr id="45" name="Straight Connector 44"/>
            <p:cNvCxnSpPr/>
            <p:nvPr/>
          </p:nvCxnSpPr>
          <p:spPr>
            <a:xfrm flipV="1">
              <a:off x="719465" y="1493980"/>
              <a:ext cx="172" cy="1344187"/>
            </a:xfrm>
            <a:prstGeom prst="line">
              <a:avLst/>
            </a:prstGeom>
            <a:grpFill/>
            <a:ln>
              <a:solidFill>
                <a:srgbClr val="FEC84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611450" y="1277951"/>
              <a:ext cx="216030" cy="216030"/>
            </a:xfrm>
            <a:prstGeom prst="ellipse">
              <a:avLst/>
            </a:prstGeom>
            <a:grpFill/>
            <a:ln>
              <a:solidFill>
                <a:srgbClr val="FEC8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920">
                <a:solidFill>
                  <a:srgbClr val="71C1DA"/>
                </a:solidFill>
              </a:endParaRPr>
            </a:p>
          </p:txBody>
        </p:sp>
      </p:grpSp>
      <p:sp>
        <p:nvSpPr>
          <p:cNvPr id="47" name="object 10"/>
          <p:cNvSpPr txBox="1"/>
          <p:nvPr/>
        </p:nvSpPr>
        <p:spPr>
          <a:xfrm>
            <a:off x="8491764" y="1464769"/>
            <a:ext cx="1680038" cy="554693"/>
          </a:xfrm>
          <a:prstGeom prst="rect">
            <a:avLst/>
          </a:prstGeom>
        </p:spPr>
        <p:txBody>
          <a:bodyPr lIns="0" tIns="0" rIns="0" bIns="0"/>
          <a:lstStyle/>
          <a:p>
            <a:pPr marL="15240" algn="ctr">
              <a:lnSpc>
                <a:spcPts val="1344"/>
              </a:lnSpc>
              <a:spcBef>
                <a:spcPts val="66"/>
              </a:spcBef>
              <a:defRPr/>
            </a:pPr>
            <a:r>
              <a:rPr lang="en-IN" sz="1080" b="1" dirty="0">
                <a:latin typeface="Calibri"/>
                <a:cs typeface="Calibri"/>
              </a:rPr>
              <a:t>2016</a:t>
            </a:r>
          </a:p>
          <a:p>
            <a:pPr marL="220980" indent="-205740">
              <a:lnSpc>
                <a:spcPts val="1344"/>
              </a:lnSpc>
              <a:spcBef>
                <a:spcPts val="66"/>
              </a:spcBef>
              <a:buFont typeface="Wingdings" panose="05000000000000000000" pitchFamily="2" charset="2"/>
              <a:buChar char="§"/>
              <a:defRPr/>
            </a:pPr>
            <a:r>
              <a:rPr lang="en-IN" sz="1080" dirty="0">
                <a:cs typeface="Calibri"/>
              </a:rPr>
              <a:t>Listed on BSE / NSE </a:t>
            </a:r>
          </a:p>
          <a:p>
            <a:pPr marL="220980" indent="-205740">
              <a:lnSpc>
                <a:spcPts val="1344"/>
              </a:lnSpc>
              <a:spcBef>
                <a:spcPts val="66"/>
              </a:spcBef>
              <a:buFont typeface="Wingdings" panose="05000000000000000000" pitchFamily="2" charset="2"/>
              <a:buChar char="§"/>
              <a:defRPr/>
            </a:pPr>
            <a:r>
              <a:rPr lang="en-IN" sz="1080" dirty="0">
                <a:cs typeface="Calibri"/>
              </a:rPr>
              <a:t>Repayment of Loans to reduce leverage</a:t>
            </a:r>
          </a:p>
        </p:txBody>
      </p:sp>
      <p:sp>
        <p:nvSpPr>
          <p:cNvPr id="48" name="object 10"/>
          <p:cNvSpPr txBox="1"/>
          <p:nvPr/>
        </p:nvSpPr>
        <p:spPr>
          <a:xfrm>
            <a:off x="8286696" y="5067590"/>
            <a:ext cx="2667616" cy="864000"/>
          </a:xfrm>
          <a:prstGeom prst="rect">
            <a:avLst/>
          </a:prstGeom>
        </p:spPr>
        <p:txBody>
          <a:bodyPr lIns="0" tIns="0" rIns="0" bIns="0"/>
          <a:lstStyle/>
          <a:p>
            <a:pPr marL="15240" algn="ctr">
              <a:lnSpc>
                <a:spcPts val="1344"/>
              </a:lnSpc>
              <a:spcBef>
                <a:spcPts val="66"/>
              </a:spcBef>
              <a:defRPr/>
            </a:pPr>
            <a:r>
              <a:rPr lang="en-IN" sz="1080" b="1">
                <a:latin typeface="Calibri"/>
                <a:cs typeface="Calibri"/>
              </a:rPr>
              <a:t>2017-22</a:t>
            </a:r>
            <a:endParaRPr lang="en-IN" sz="1080" b="1" dirty="0">
              <a:latin typeface="Calibri"/>
              <a:cs typeface="Calibri"/>
            </a:endParaRPr>
          </a:p>
          <a:p>
            <a:pPr marL="220980" indent="-205740">
              <a:lnSpc>
                <a:spcPts val="1344"/>
              </a:lnSpc>
              <a:spcBef>
                <a:spcPts val="66"/>
              </a:spcBef>
              <a:buFont typeface="Wingdings" panose="05000000000000000000" pitchFamily="2" charset="2"/>
              <a:buChar char="§"/>
              <a:defRPr/>
            </a:pPr>
            <a:r>
              <a:rPr lang="en-IN" sz="1080" dirty="0">
                <a:cs typeface="Calibri"/>
              </a:rPr>
              <a:t>Integration / expansion  of manufacturing facilities  to increase operational efficiency</a:t>
            </a:r>
          </a:p>
          <a:p>
            <a:pPr marL="220980" indent="-205740">
              <a:lnSpc>
                <a:spcPts val="1344"/>
              </a:lnSpc>
              <a:spcBef>
                <a:spcPts val="66"/>
              </a:spcBef>
              <a:buFont typeface="Wingdings" panose="05000000000000000000" pitchFamily="2" charset="2"/>
              <a:buChar char="§"/>
              <a:defRPr/>
            </a:pPr>
            <a:r>
              <a:rPr lang="en-IN" sz="1080" dirty="0">
                <a:cs typeface="Calibri"/>
              </a:rPr>
              <a:t>Expansion of Crocodile brand in unexplored states and cities</a:t>
            </a:r>
          </a:p>
        </p:txBody>
      </p:sp>
      <p:grpSp>
        <p:nvGrpSpPr>
          <p:cNvPr id="49" name="Group 48"/>
          <p:cNvGrpSpPr/>
          <p:nvPr/>
        </p:nvGrpSpPr>
        <p:grpSpPr>
          <a:xfrm flipV="1">
            <a:off x="9599927" y="3745771"/>
            <a:ext cx="123110" cy="1240766"/>
            <a:chOff x="611450" y="1277951"/>
            <a:chExt cx="216030" cy="1930349"/>
          </a:xfrm>
          <a:solidFill>
            <a:srgbClr val="4F6F39"/>
          </a:solidFill>
        </p:grpSpPr>
        <p:cxnSp>
          <p:nvCxnSpPr>
            <p:cNvPr id="50" name="Straight Connector 49"/>
            <p:cNvCxnSpPr/>
            <p:nvPr/>
          </p:nvCxnSpPr>
          <p:spPr>
            <a:xfrm flipV="1">
              <a:off x="719465" y="1528067"/>
              <a:ext cx="172" cy="1680233"/>
            </a:xfrm>
            <a:prstGeom prst="line">
              <a:avLst/>
            </a:prstGeom>
            <a:grpFill/>
            <a:ln>
              <a:solidFill>
                <a:srgbClr val="FEC84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611450" y="1277951"/>
              <a:ext cx="216030" cy="216030"/>
            </a:xfrm>
            <a:prstGeom prst="ellipse">
              <a:avLst/>
            </a:prstGeom>
            <a:grpFill/>
            <a:ln>
              <a:solidFill>
                <a:srgbClr val="FEC8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920"/>
            </a:p>
          </p:txBody>
        </p:sp>
      </p:grpSp>
      <p:sp>
        <p:nvSpPr>
          <p:cNvPr id="52" name="Arrow: Chevron 31"/>
          <p:cNvSpPr/>
          <p:nvPr/>
        </p:nvSpPr>
        <p:spPr>
          <a:xfrm>
            <a:off x="8573850" y="3140887"/>
            <a:ext cx="2667388" cy="604884"/>
          </a:xfrm>
          <a:prstGeom prst="chevron">
            <a:avLst/>
          </a:prstGeom>
          <a:solidFill>
            <a:srgbClr val="4F6F3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320" b="1" dirty="0">
                <a:solidFill>
                  <a:schemeClr val="bg1"/>
                </a:solidFill>
              </a:rPr>
              <a:t>2016-22</a:t>
            </a:r>
          </a:p>
          <a:p>
            <a:pPr algn="ctr"/>
            <a:r>
              <a:rPr lang="en-IN" sz="1320" b="1" dirty="0">
                <a:solidFill>
                  <a:schemeClr val="bg1"/>
                </a:solidFill>
              </a:rPr>
              <a:t>Growth Phase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8B7710D-5BA3-4FFC-A946-B742ACED2201}"/>
              </a:ext>
            </a:extLst>
          </p:cNvPr>
          <p:cNvSpPr/>
          <p:nvPr/>
        </p:nvSpPr>
        <p:spPr>
          <a:xfrm>
            <a:off x="1429752" y="220618"/>
            <a:ext cx="786349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160" b="1" dirty="0">
                <a:solidFill>
                  <a:schemeClr val="bg1"/>
                </a:solidFill>
              </a:rPr>
              <a:t>OUR EVOLUTION</a:t>
            </a:r>
          </a:p>
        </p:txBody>
      </p:sp>
    </p:spTree>
    <p:extLst>
      <p:ext uri="{BB962C8B-B14F-4D97-AF65-F5344CB8AC3E}">
        <p14:creationId xmlns:p14="http://schemas.microsoft.com/office/powerpoint/2010/main" val="3206963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3ABF20-B95D-4A2B-8515-F654E87909E1}" type="slidenum">
              <a:rPr lang="en-IN" smtClean="0"/>
              <a:pPr/>
              <a:t>9</a:t>
            </a:fld>
            <a:endParaRPr lang="en-IN"/>
          </a:p>
        </p:txBody>
      </p:sp>
      <p:sp>
        <p:nvSpPr>
          <p:cNvPr id="23" name="Rectangle 22"/>
          <p:cNvSpPr/>
          <p:nvPr/>
        </p:nvSpPr>
        <p:spPr>
          <a:xfrm>
            <a:off x="897893" y="1441524"/>
            <a:ext cx="10382827" cy="329184"/>
          </a:xfrm>
          <a:prstGeom prst="rect">
            <a:avLst/>
          </a:prstGeom>
          <a:solidFill>
            <a:srgbClr val="0069B8"/>
          </a:solidFill>
          <a:ln>
            <a:solidFill>
              <a:srgbClr val="3181B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40" b="1" dirty="0"/>
              <a:t>SPAL IS A SPECIALIZED PLAYER IN THE HIGHLY CHALLENGING INFANT &amp; CHILDREN WEAR KNITTED GARMENT INDUSTRY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57757" y="2660105"/>
            <a:ext cx="3210004" cy="658368"/>
          </a:xfrm>
          <a:prstGeom prst="rect">
            <a:avLst/>
          </a:prstGeom>
          <a:solidFill>
            <a:srgbClr val="E6A8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05740" indent="-205740"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chemeClr val="bg1"/>
                </a:solidFill>
              </a:rPr>
              <a:t>Labour intensive operations.</a:t>
            </a:r>
          </a:p>
          <a:p>
            <a:pPr marL="205740" indent="-205740"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chemeClr val="bg1"/>
                </a:solidFill>
              </a:rPr>
              <a:t>Employee training &amp; skill development.</a:t>
            </a:r>
          </a:p>
          <a:p>
            <a:pPr marL="205740" indent="-205740"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chemeClr val="bg1"/>
                </a:solidFill>
              </a:rPr>
              <a:t>Employee occupational health &amp; welfare.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57757" y="3654820"/>
            <a:ext cx="3210004" cy="676579"/>
          </a:xfrm>
          <a:prstGeom prst="rect">
            <a:avLst/>
          </a:prstGeom>
          <a:solidFill>
            <a:srgbClr val="E6A8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05740" indent="-205740"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chemeClr val="bg1"/>
                </a:solidFill>
              </a:rPr>
              <a:t>Demands large variety and small batch size orders.</a:t>
            </a:r>
            <a:endParaRPr lang="en-US" sz="1200" dirty="0">
              <a:solidFill>
                <a:schemeClr val="bg1"/>
              </a:solidFill>
            </a:endParaRPr>
          </a:p>
          <a:p>
            <a:pPr marL="205740" indent="-205740"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chemeClr val="bg1"/>
                </a:solidFill>
              </a:rPr>
              <a:t>Highly complex manufacturing.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57757" y="4667047"/>
            <a:ext cx="3210004" cy="1207008"/>
          </a:xfrm>
          <a:prstGeom prst="rect">
            <a:avLst/>
          </a:prstGeom>
          <a:solidFill>
            <a:srgbClr val="E6A8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05740" indent="-205740"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chemeClr val="bg1"/>
                </a:solidFill>
              </a:rPr>
              <a:t>Stringent safety and quality requirements in developed markets.</a:t>
            </a:r>
            <a:endParaRPr lang="en-US" sz="1200" dirty="0">
              <a:solidFill>
                <a:schemeClr val="bg1"/>
              </a:solidFill>
            </a:endParaRPr>
          </a:p>
          <a:p>
            <a:pPr marL="205740" indent="-205740"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chemeClr val="bg1"/>
                </a:solidFill>
              </a:rPr>
              <a:t>Severe restrictions on the use of chemicals, dyes, accessories and other additives to prevent any side-effects on infants and children.</a:t>
            </a:r>
          </a:p>
          <a:p>
            <a:pPr marL="205740" indent="-205740">
              <a:buFont typeface="Arial" panose="020B0604020202020204" pitchFamily="34" charset="0"/>
              <a:buChar char="•"/>
            </a:pPr>
            <a:endParaRPr lang="en-IN" sz="1200" dirty="0">
              <a:solidFill>
                <a:schemeClr val="bg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878909" y="2327216"/>
            <a:ext cx="438912" cy="438912"/>
          </a:xfrm>
          <a:prstGeom prst="ellipse">
            <a:avLst/>
          </a:prstGeom>
          <a:solidFill>
            <a:srgbClr val="0069B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40" b="1" dirty="0"/>
              <a:t>1</a:t>
            </a:r>
          </a:p>
        </p:txBody>
      </p:sp>
      <p:sp>
        <p:nvSpPr>
          <p:cNvPr id="35" name="Oval 34"/>
          <p:cNvSpPr/>
          <p:nvPr/>
        </p:nvSpPr>
        <p:spPr>
          <a:xfrm>
            <a:off x="878909" y="3335736"/>
            <a:ext cx="438912" cy="438912"/>
          </a:xfrm>
          <a:prstGeom prst="ellipse">
            <a:avLst/>
          </a:prstGeom>
          <a:solidFill>
            <a:srgbClr val="0069B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40" b="1" dirty="0"/>
              <a:t>2</a:t>
            </a:r>
          </a:p>
        </p:txBody>
      </p:sp>
      <p:sp>
        <p:nvSpPr>
          <p:cNvPr id="36" name="Oval 35"/>
          <p:cNvSpPr/>
          <p:nvPr/>
        </p:nvSpPr>
        <p:spPr>
          <a:xfrm>
            <a:off x="878909" y="4337306"/>
            <a:ext cx="438912" cy="438912"/>
          </a:xfrm>
          <a:prstGeom prst="ellipse">
            <a:avLst/>
          </a:prstGeom>
          <a:solidFill>
            <a:srgbClr val="0069B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40" b="1" dirty="0"/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8521" y="1985515"/>
            <a:ext cx="3490883" cy="274320"/>
          </a:xfrm>
          <a:prstGeom prst="rect">
            <a:avLst/>
          </a:prstGeom>
          <a:solidFill>
            <a:srgbClr val="96969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200" b="1"/>
            </a:lvl1pPr>
          </a:lstStyle>
          <a:p>
            <a:r>
              <a:rPr lang="en-IN" sz="1320" dirty="0"/>
              <a:t>INDUSTRY’S UNIQUE CHALLENGES</a:t>
            </a:r>
            <a:endParaRPr lang="en-US" sz="1320" dirty="0"/>
          </a:p>
        </p:txBody>
      </p:sp>
      <p:sp>
        <p:nvSpPr>
          <p:cNvPr id="38" name="TextBox 37"/>
          <p:cNvSpPr txBox="1"/>
          <p:nvPr/>
        </p:nvSpPr>
        <p:spPr>
          <a:xfrm>
            <a:off x="4713408" y="1985515"/>
            <a:ext cx="6567312" cy="274320"/>
          </a:xfrm>
          <a:prstGeom prst="rect">
            <a:avLst/>
          </a:prstGeom>
          <a:solidFill>
            <a:srgbClr val="96969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9728" tIns="54864" rIns="109728" bIns="54864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200" b="1"/>
            </a:lvl1pPr>
          </a:lstStyle>
          <a:p>
            <a:r>
              <a:rPr lang="en-IN" sz="1320" dirty="0"/>
              <a:t>SPAL’S CORE COMPETENCIES</a:t>
            </a:r>
            <a:endParaRPr lang="en-US" sz="1320" dirty="0"/>
          </a:p>
        </p:txBody>
      </p:sp>
      <p:sp>
        <p:nvSpPr>
          <p:cNvPr id="39" name="Rectangle 38"/>
          <p:cNvSpPr/>
          <p:nvPr/>
        </p:nvSpPr>
        <p:spPr>
          <a:xfrm>
            <a:off x="4739486" y="3091386"/>
            <a:ext cx="3206788" cy="658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" tIns="43200" rIns="0" bIns="43200" rtlCol="0" anchor="t"/>
          <a:lstStyle/>
          <a:p>
            <a:r>
              <a:rPr lang="en-IN" sz="1200" dirty="0">
                <a:solidFill>
                  <a:schemeClr val="tx1"/>
                </a:solidFill>
              </a:rPr>
              <a:t>Clear understanding of buyer preferences and specifications of knitted garments and embellished garments in infants and children category</a:t>
            </a:r>
            <a:endParaRPr lang="en-US" sz="12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739486" y="3919069"/>
            <a:ext cx="3210004" cy="5387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IN" sz="1200" dirty="0">
                <a:solidFill>
                  <a:schemeClr val="tx1"/>
                </a:solidFill>
              </a:rPr>
              <a:t>Ability to consistently deliver high quality products  on timely basis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739486" y="4627170"/>
            <a:ext cx="3210004" cy="5387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IN" sz="1200" dirty="0">
                <a:solidFill>
                  <a:schemeClr val="tx1"/>
                </a:solidFill>
              </a:rPr>
              <a:t>Meeting stringent compliance requirements of international customers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739486" y="5335269"/>
            <a:ext cx="3210004" cy="5387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IN" sz="1200" dirty="0">
                <a:solidFill>
                  <a:schemeClr val="tx1"/>
                </a:solidFill>
              </a:rPr>
              <a:t>Long standing relationships  with reputed global brands</a:t>
            </a:r>
            <a:endParaRPr 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43" name="Chart 42"/>
          <p:cNvGraphicFramePr/>
          <p:nvPr>
            <p:extLst>
              <p:ext uri="{D42A27DB-BD31-4B8C-83A1-F6EECF244321}">
                <p14:modId xmlns:p14="http://schemas.microsoft.com/office/powerpoint/2010/main" val="329399221"/>
              </p:ext>
            </p:extLst>
          </p:nvPr>
        </p:nvGraphicFramePr>
        <p:xfrm>
          <a:off x="8083476" y="4072163"/>
          <a:ext cx="2935298" cy="1729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Oval 43"/>
          <p:cNvSpPr/>
          <p:nvPr/>
        </p:nvSpPr>
        <p:spPr>
          <a:xfrm>
            <a:off x="8211739" y="2590401"/>
            <a:ext cx="2678772" cy="1143474"/>
          </a:xfrm>
          <a:prstGeom prst="ellipse">
            <a:avLst/>
          </a:prstGeom>
          <a:solidFill>
            <a:srgbClr val="76B53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20" b="1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211739" y="2912833"/>
            <a:ext cx="2678772" cy="525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480"/>
              </a:spcAft>
            </a:pPr>
            <a:r>
              <a:rPr lang="en-IN" sz="1200" b="1" dirty="0">
                <a:solidFill>
                  <a:schemeClr val="bg1"/>
                </a:solidFill>
              </a:rPr>
              <a:t>SPAL is strongly placed to capitalize </a:t>
            </a:r>
          </a:p>
          <a:p>
            <a:pPr algn="ctr">
              <a:spcAft>
                <a:spcPts val="480"/>
              </a:spcAft>
            </a:pPr>
            <a:r>
              <a:rPr lang="en-IN" sz="1200" b="1" dirty="0">
                <a:solidFill>
                  <a:schemeClr val="bg1"/>
                </a:solidFill>
              </a:rPr>
              <a:t>on future growth opportunities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736270" y="2383285"/>
            <a:ext cx="3210004" cy="5387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IN" sz="1200" dirty="0">
                <a:solidFill>
                  <a:schemeClr val="tx1"/>
                </a:solidFill>
              </a:rPr>
              <a:t>Demonstrated manufacturing excellence for over two decades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953F0E-E19E-405B-A4D0-F7DF3999B172}"/>
              </a:ext>
            </a:extLst>
          </p:cNvPr>
          <p:cNvSpPr/>
          <p:nvPr/>
        </p:nvSpPr>
        <p:spPr>
          <a:xfrm>
            <a:off x="1429752" y="220618"/>
            <a:ext cx="786349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160" b="1" dirty="0">
                <a:solidFill>
                  <a:schemeClr val="bg1"/>
                </a:solidFill>
              </a:rPr>
              <a:t>LEADING EXPORTER OF INFANT &amp; CHILDREN WEAR IN INDIA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08F44B-F703-4387-A46E-8C804ABC457F}"/>
              </a:ext>
            </a:extLst>
          </p:cNvPr>
          <p:cNvSpPr txBox="1"/>
          <p:nvPr/>
        </p:nvSpPr>
        <p:spPr>
          <a:xfrm>
            <a:off x="8370277" y="5900559"/>
            <a:ext cx="2663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00" b="1" dirty="0"/>
              <a:t>Note: Lower volumes in FY21 on account of Covid-19 related disruptions</a:t>
            </a:r>
          </a:p>
        </p:txBody>
      </p:sp>
    </p:spTree>
    <p:extLst>
      <p:ext uri="{BB962C8B-B14F-4D97-AF65-F5344CB8AC3E}">
        <p14:creationId xmlns:p14="http://schemas.microsoft.com/office/powerpoint/2010/main" val="1398133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3147</TotalTime>
  <Words>2333</Words>
  <Application>Microsoft Office PowerPoint</Application>
  <PresentationFormat>Widescreen</PresentationFormat>
  <Paragraphs>540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</vt:lpstr>
      <vt:lpstr>Calibri Light</vt:lpstr>
      <vt:lpstr>Times New Roman</vt:lpstr>
      <vt:lpstr>Wingdings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Chinmay Madgulkar</dc:creator>
  <cp:lastModifiedBy>Jill  Chandrani</cp:lastModifiedBy>
  <cp:revision>578</cp:revision>
  <dcterms:created xsi:type="dcterms:W3CDTF">2020-06-22T07:52:03Z</dcterms:created>
  <dcterms:modified xsi:type="dcterms:W3CDTF">2022-09-05T11:16:43Z</dcterms:modified>
</cp:coreProperties>
</file>